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541" r:id="rId2"/>
    <p:sldId id="588" r:id="rId3"/>
    <p:sldId id="554" r:id="rId4"/>
    <p:sldId id="544" r:id="rId5"/>
    <p:sldId id="543" r:id="rId6"/>
    <p:sldId id="545" r:id="rId7"/>
    <p:sldId id="568" r:id="rId8"/>
    <p:sldId id="565" r:id="rId9"/>
    <p:sldId id="580" r:id="rId10"/>
    <p:sldId id="571" r:id="rId11"/>
    <p:sldId id="548" r:id="rId12"/>
    <p:sldId id="572" r:id="rId13"/>
    <p:sldId id="566" r:id="rId14"/>
    <p:sldId id="576" r:id="rId15"/>
    <p:sldId id="579" r:id="rId16"/>
    <p:sldId id="549" r:id="rId17"/>
    <p:sldId id="583" r:id="rId18"/>
    <p:sldId id="582" r:id="rId19"/>
    <p:sldId id="570" r:id="rId20"/>
    <p:sldId id="550" r:id="rId21"/>
    <p:sldId id="574" r:id="rId22"/>
    <p:sldId id="586" r:id="rId23"/>
    <p:sldId id="569" r:id="rId24"/>
    <p:sldId id="563" r:id="rId25"/>
    <p:sldId id="553" r:id="rId26"/>
    <p:sldId id="5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D96A"/>
    <a:srgbClr val="FDAE61"/>
    <a:srgbClr val="2C7BB6"/>
    <a:srgbClr val="ABD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9D0E0-1CAC-4CC5-90D5-DBABA96E2C00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671E-EF15-4A42-8941-72E1AE6AC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67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8671E-EF15-4A42-8941-72E1AE6AC9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53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8671E-EF15-4A42-8941-72E1AE6AC9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39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9FEC6-39FE-4262-B0DD-61A6B5A48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02201-2B95-4DAD-9DEA-E1FAA119F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5FAB34-517A-4901-80C8-30EC3306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C4E0DD-F334-4BF8-A911-75E674E6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4CD92-A9BC-4E5D-A9DE-52E61E38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5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3BEC8-9F4E-43EE-8779-E82B799C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1D2D51-64F7-4C96-8F92-F937EB541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669AF-C09A-4033-8BAC-03A28979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290BD-C02C-4B23-97E9-8BA11194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FE1EC-FE72-41E7-8C35-7B15339C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5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FF9475-C9F5-4C18-B6D3-40C4B640E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095484-A86E-4E66-A599-8C1AFAA48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EA2B4E-EC4A-42FE-8FF9-545B8100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607EE3-12DC-48DF-BAAE-860C3D82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34871-B91A-45C8-8928-D01E6731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5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B55E3-EDCC-4C6A-9ACE-CA71315F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4BF5A-AD2D-406D-977B-CC79A024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E7031-FC61-4414-9CEF-6651EFF1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2C904F-7142-4A28-AA0C-9FFB961A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BCD16-73C5-4390-B5D3-8A840F65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55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5BB84-DCE7-4394-978C-4B5CB44F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8EC83-A4F9-432A-8506-212444E44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2C485-822D-456F-A970-4B6374CE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30C2EF-79EE-43C3-99D0-5139F1F7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1FD37-9701-47B9-8190-73E241B6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2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960D0-DB41-4CB0-AA82-C0BAECDD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C67B8-D2B1-4B9D-BC2C-B5DDD9485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1A561-FE75-4C66-A248-DBAE4C182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9D33EA-D94B-4FE5-8D03-54869DA20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C8436B-66F5-431F-AB91-915870DB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34A3C2-AB46-49E0-9763-12B0D90D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98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D9B260-3A80-4D8B-A418-1193CB2F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AA747-6623-44C0-AEDE-9B8F19AB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E2C26-6B1D-496F-A265-CA0DDC3EB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BEB354-B19A-4308-A217-0B81CCF1F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100DAC-C1AD-42C0-B164-B3E94AF32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BE85A5-48B6-4827-8A59-D55FFC09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A39F1E-486E-489E-9443-70988F64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A86694-2017-408E-A89E-BEDA9044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6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EDA73-F25B-448D-8D28-B347F7A8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52D9F7-0895-4621-9771-B93B926B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BAA0F0-015E-4D6C-B420-026E3E7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387366-19E1-483A-9843-A34F28D6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76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CF64F4-C37F-41DC-BBDE-ACAA56CD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63E878-1FB5-42FC-8E25-9EB02C13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97E3E-2F2D-4FAD-B994-58D6AC2F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2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9A18C-0179-46BF-B082-9470A640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3C0F6E-E907-45F3-92B1-D974DA1B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21CB34-A769-4D0B-AF84-A6D0004F6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7AF42-2C75-4FDA-AB45-DCE43CEC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3CD906-D85F-448D-A606-45F3B614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542230-4FE5-420C-B23B-FBE46321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43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8208E-0B6A-4D69-BADE-F1EE8B71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4F0D2D-4B77-45BB-BB26-59AAEE6E9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0687DF-78C7-4826-8E8B-25126E261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FE1F5F-AB20-4DFE-8436-B6B97D79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4813F4-1E82-4E3C-B7E9-803A0317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AC21A7-8229-4D3D-9F2F-CC6D865C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22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59DD4C-BBAA-42CB-9D66-56082F2D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F46E3D-0D3E-4C38-BF19-556606CDE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E04BD-59E9-4C22-8F87-0E75E1E27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6A763-C4C5-46B3-8B3A-90F63FD25A34}" type="datetimeFigureOut">
              <a:rPr lang="zh-CN" altLang="en-US" smtClean="0"/>
              <a:t>2022/7/4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683D2-44AC-4A2D-9477-9ACB76D3A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314CAF-57DE-4902-A5CC-1DB8A9D16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9493-40F0-4FA0-A258-348CCF018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66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32.png"/><Relationship Id="rId26" Type="http://schemas.openxmlformats.org/officeDocument/2006/relationships/image" Target="../media/image54.png"/><Relationship Id="rId3" Type="http://schemas.openxmlformats.org/officeDocument/2006/relationships/image" Target="../media/image36.png"/><Relationship Id="rId21" Type="http://schemas.openxmlformats.org/officeDocument/2006/relationships/image" Target="../media/image2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29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15.png"/><Relationship Id="rId22" Type="http://schemas.openxmlformats.org/officeDocument/2006/relationships/image" Target="../media/image51.png"/><Relationship Id="rId27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人穿着衬衫&#10;&#10;描述已自动生成">
            <a:extLst>
              <a:ext uri="{FF2B5EF4-FFF2-40B4-BE49-F238E27FC236}">
                <a16:creationId xmlns:a16="http://schemas.microsoft.com/office/drawing/2014/main" id="{C1653A4F-FD8B-56E5-8C72-08F93F77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50"/>
          <a:stretch>
            <a:fillRect/>
          </a:stretch>
        </p:blipFill>
        <p:spPr>
          <a:xfrm>
            <a:off x="5534806" y="3171385"/>
            <a:ext cx="1195413" cy="1439999"/>
          </a:xfrm>
          <a:custGeom>
            <a:avLst/>
            <a:gdLst>
              <a:gd name="connsiteX0" fmla="*/ 597697 w 1195413"/>
              <a:gd name="connsiteY0" fmla="*/ 0 h 1439999"/>
              <a:gd name="connsiteX1" fmla="*/ 597717 w 1195413"/>
              <a:gd name="connsiteY1" fmla="*/ 0 h 1439999"/>
              <a:gd name="connsiteX2" fmla="*/ 742629 w 1195413"/>
              <a:gd name="connsiteY2" fmla="*/ 14627 h 1439999"/>
              <a:gd name="connsiteX3" fmla="*/ 1193989 w 1195413"/>
              <a:gd name="connsiteY3" fmla="*/ 317440 h 1439999"/>
              <a:gd name="connsiteX4" fmla="*/ 1195413 w 1195413"/>
              <a:gd name="connsiteY4" fmla="*/ 320068 h 1439999"/>
              <a:gd name="connsiteX5" fmla="*/ 1195413 w 1195413"/>
              <a:gd name="connsiteY5" fmla="*/ 1119930 h 1439999"/>
              <a:gd name="connsiteX6" fmla="*/ 1193989 w 1195413"/>
              <a:gd name="connsiteY6" fmla="*/ 1122558 h 1439999"/>
              <a:gd name="connsiteX7" fmla="*/ 597707 w 1195413"/>
              <a:gd name="connsiteY7" fmla="*/ 1439999 h 1439999"/>
              <a:gd name="connsiteX8" fmla="*/ 1426 w 1195413"/>
              <a:gd name="connsiteY8" fmla="*/ 1122558 h 1439999"/>
              <a:gd name="connsiteX9" fmla="*/ 0 w 1195413"/>
              <a:gd name="connsiteY9" fmla="*/ 1119929 h 1439999"/>
              <a:gd name="connsiteX10" fmla="*/ 0 w 1195413"/>
              <a:gd name="connsiteY10" fmla="*/ 320070 h 1439999"/>
              <a:gd name="connsiteX11" fmla="*/ 1426 w 1195413"/>
              <a:gd name="connsiteY11" fmla="*/ 317440 h 1439999"/>
              <a:gd name="connsiteX12" fmla="*/ 452785 w 1195413"/>
              <a:gd name="connsiteY12" fmla="*/ 14627 h 143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5413" h="1439999">
                <a:moveTo>
                  <a:pt x="597697" y="0"/>
                </a:moveTo>
                <a:lnTo>
                  <a:pt x="597717" y="0"/>
                </a:lnTo>
                <a:lnTo>
                  <a:pt x="742629" y="14627"/>
                </a:lnTo>
                <a:cubicBezTo>
                  <a:pt x="929873" y="52991"/>
                  <a:pt x="1090608" y="164223"/>
                  <a:pt x="1193989" y="317440"/>
                </a:cubicBezTo>
                <a:lnTo>
                  <a:pt x="1195413" y="320068"/>
                </a:lnTo>
                <a:lnTo>
                  <a:pt x="1195413" y="1119930"/>
                </a:lnTo>
                <a:lnTo>
                  <a:pt x="1193989" y="1122558"/>
                </a:lnTo>
                <a:cubicBezTo>
                  <a:pt x="1064763" y="1314079"/>
                  <a:pt x="845921" y="1439999"/>
                  <a:pt x="597707" y="1439999"/>
                </a:cubicBezTo>
                <a:cubicBezTo>
                  <a:pt x="349493" y="1439999"/>
                  <a:pt x="130652" y="1314079"/>
                  <a:pt x="1426" y="1122558"/>
                </a:cubicBezTo>
                <a:lnTo>
                  <a:pt x="0" y="1119929"/>
                </a:lnTo>
                <a:lnTo>
                  <a:pt x="0" y="320070"/>
                </a:lnTo>
                <a:lnTo>
                  <a:pt x="1426" y="317440"/>
                </a:lnTo>
                <a:cubicBezTo>
                  <a:pt x="104806" y="164223"/>
                  <a:pt x="265541" y="52991"/>
                  <a:pt x="452785" y="14627"/>
                </a:cubicBezTo>
                <a:close/>
              </a:path>
            </a:pathLst>
          </a:cu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564E9C-CF1F-7600-3E88-9EC4ACF2C0B1}"/>
              </a:ext>
            </a:extLst>
          </p:cNvPr>
          <p:cNvSpPr txBox="1"/>
          <p:nvPr/>
        </p:nvSpPr>
        <p:spPr>
          <a:xfrm>
            <a:off x="5569315" y="4739192"/>
            <a:ext cx="190793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Tong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9BFF9C-5A9B-1787-AF56-C45D935EF1C0}"/>
              </a:ext>
            </a:extLst>
          </p:cNvPr>
          <p:cNvSpPr txBox="1"/>
          <p:nvPr/>
        </p:nvSpPr>
        <p:spPr>
          <a:xfrm>
            <a:off x="1081619" y="1104586"/>
            <a:ext cx="9944448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1">
                    <a:lumMod val="75000"/>
                  </a:schemeClr>
                </a:solidFill>
              </a:rPr>
              <a:t>Video </a:t>
            </a:r>
            <a:r>
              <a:rPr lang="en-US" altLang="zh-CN" sz="6000" dirty="0">
                <a:solidFill>
                  <a:srgbClr val="2F5597"/>
                </a:solidFill>
              </a:rPr>
              <a:t>Semantic</a:t>
            </a:r>
            <a:r>
              <a:rPr lang="en-US" altLang="zh-CN" sz="6000" dirty="0"/>
              <a:t> Analytics and </a:t>
            </a:r>
            <a:r>
              <a:rPr lang="en-US" altLang="zh-CN" sz="6000" dirty="0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endParaRPr lang="zh-CN" altLang="en-US" sz="6000" dirty="0"/>
          </a:p>
        </p:txBody>
      </p:sp>
      <p:pic>
        <p:nvPicPr>
          <p:cNvPr id="13" name="Picture 2" descr="汪达- 组员介绍- 浙江工业大学宋爽课题组">
            <a:extLst>
              <a:ext uri="{FF2B5EF4-FFF2-40B4-BE49-F238E27FC236}">
                <a16:creationId xmlns:a16="http://schemas.microsoft.com/office/drawing/2014/main" id="{9D493225-A9F2-4531-F4B2-8C6351C2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63" y="5505653"/>
            <a:ext cx="990846" cy="99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C71CE42-9303-EDBE-166F-CBF531C8F805}"/>
              </a:ext>
            </a:extLst>
          </p:cNvPr>
          <p:cNvSpPr txBox="1"/>
          <p:nvPr/>
        </p:nvSpPr>
        <p:spPr>
          <a:xfrm>
            <a:off x="5489421" y="5682392"/>
            <a:ext cx="190793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ZJUTVIS Lab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759CDC-9AFD-19CA-0B37-13B690BF5A9A}"/>
              </a:ext>
            </a:extLst>
          </p:cNvPr>
          <p:cNvSpPr txBox="1"/>
          <p:nvPr/>
        </p:nvSpPr>
        <p:spPr>
          <a:xfrm>
            <a:off x="4540237" y="6051724"/>
            <a:ext cx="380630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Zhejiang University of Technology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6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58CAC6EC-C32E-46F8-AD8F-814A53B0B5D5}"/>
              </a:ext>
            </a:extLst>
          </p:cNvPr>
          <p:cNvSpPr txBox="1"/>
          <p:nvPr/>
        </p:nvSpPr>
        <p:spPr>
          <a:xfrm>
            <a:off x="424869" y="1145304"/>
            <a:ext cx="10627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There is a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lack of </a:t>
            </a:r>
            <a:r>
              <a:rPr lang="en-US" altLang="zh-CN" b="1" dirty="0"/>
              <a:t>detailed descriptions of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Risk Tags and Risk Words</a:t>
            </a:r>
            <a:r>
              <a:rPr lang="en-US" altLang="zh-CN" b="1" dirty="0"/>
              <a:t>.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The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accuracy of model </a:t>
            </a:r>
            <a:r>
              <a:rPr lang="en-US" altLang="zh-CN" b="1" dirty="0"/>
              <a:t>is not mentioned.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It would be better to draw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 pipeline for data processing</a:t>
            </a:r>
            <a:r>
              <a:rPr lang="en-US" altLang="zh-CN" b="1" dirty="0"/>
              <a:t>.</a:t>
            </a:r>
          </a:p>
          <a:p>
            <a:r>
              <a:rPr lang="en-US" altLang="zh-CN" b="1" dirty="0"/>
              <a:t>     Waste of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pixel space</a:t>
            </a:r>
            <a:r>
              <a:rPr lang="en-US" altLang="zh-CN" b="1" dirty="0"/>
              <a:t>.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A089897-E5DF-4F16-A883-08F3D155BE87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D5F4D59-8533-402D-88F8-710648720C97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Media Video Vis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64CF17D-DF86-4E63-BF10-E5B46FE6074D}"/>
              </a:ext>
            </a:extLst>
          </p:cNvPr>
          <p:cNvSpPr txBox="1"/>
          <p:nvPr/>
        </p:nvSpPr>
        <p:spPr>
          <a:xfrm>
            <a:off x="424869" y="1145304"/>
            <a:ext cx="1062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DD6288C-3F32-45BC-940B-B5EF04754D9B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CA1C37-7EF9-4AB5-AF7D-448EE23B3B3D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9929578-14EC-44AD-A606-6985341C0B5F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9F7A807-3B68-418B-BE8F-6254BA9529CB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417E30C-96C7-4D96-B6F5-3F8A0E041D7E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E42BE3E8-8F0D-47FF-96F8-DC18E4CC976B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099D7CCF-A28E-451C-BE9C-8F3687669DF0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8B1048C-17E6-4A79-97A6-497792DFD436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299284B-4EF8-48EC-8147-0CCACC832C49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FD4BC23-58B1-45B5-B1FC-E6875C14A71E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B41ABC-D3DB-46A5-8C38-91E6593E067C}"/>
              </a:ext>
            </a:extLst>
          </p:cNvPr>
          <p:cNvSpPr txBox="1"/>
          <p:nvPr/>
        </p:nvSpPr>
        <p:spPr>
          <a:xfrm>
            <a:off x="110833" y="6398601"/>
            <a:ext cx="120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T. Tang, Y. Wu, et al. “VideoModerator: A Risk-aware Framework for Multimodal Video Moderation in E-Commerce.”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AE260F7-CB96-48BA-9392-D537297801D5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41CF29E-DDB9-4D80-BB72-775EF911E108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69583EB-2A27-4EC0-B684-C700A67BD2F8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558C2B-BB59-4E3A-B49E-7BFD971E98FB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B5544A9-C55F-403F-9D5B-FEE416080FD8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02DC2FA-C8DB-40B8-BA88-66EE325E6ACA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7E25538-AAF1-4E2C-B11C-75A49B22A868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59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Entertainment Video Vis Ⅰ</a:t>
            </a:r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0D12C2DA-2406-476D-97A6-90E4E2A4D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2" y="3899354"/>
            <a:ext cx="3164051" cy="2175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 descr="图片包含 图示&#10;&#10;描述已自动生成">
            <a:extLst>
              <a:ext uri="{FF2B5EF4-FFF2-40B4-BE49-F238E27FC236}">
                <a16:creationId xmlns:a16="http://schemas.microsoft.com/office/drawing/2014/main" id="{06A437AC-BE7A-48B9-B6D1-D45D5DFD1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27" y="3292519"/>
            <a:ext cx="2486262" cy="2963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254B8E3-94B5-4CDD-BA7D-3272800A22A9}"/>
              </a:ext>
            </a:extLst>
          </p:cNvPr>
          <p:cNvSpPr txBox="1"/>
          <p:nvPr/>
        </p:nvSpPr>
        <p:spPr>
          <a:xfrm>
            <a:off x="1302322" y="6550085"/>
            <a:ext cx="938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C. Ma, et al. "EmotionMap: Visual Analysis of Video Emotional Content on a Map." Journal of Computer Science and Technology, 2020.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384A98-B069-4E57-9530-4704B6C0110B}"/>
              </a:ext>
            </a:extLst>
          </p:cNvPr>
          <p:cNvSpPr txBox="1"/>
          <p:nvPr/>
        </p:nvSpPr>
        <p:spPr>
          <a:xfrm>
            <a:off x="424869" y="1145304"/>
            <a:ext cx="10627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Explore, understand, and search movie content through the angle of emotion.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/>
              <a:t>     Audience and Editor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Users’ assessments of movies - Subjective</a:t>
            </a:r>
          </a:p>
          <a:p>
            <a:r>
              <a:rPr lang="en-US" altLang="zh-CN" b="1" dirty="0"/>
              <a:t>     Characters’ facial expression based on deep learning - Objective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2" name="图片 21" descr="图表, 散点图&#10;&#10;描述已自动生成">
            <a:extLst>
              <a:ext uri="{FF2B5EF4-FFF2-40B4-BE49-F238E27FC236}">
                <a16:creationId xmlns:a16="http://schemas.microsoft.com/office/drawing/2014/main" id="{97F24221-3CCC-4396-B87F-426DF7F7A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93" y="1745854"/>
            <a:ext cx="3340705" cy="1710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805C753-F9E0-4928-BBD7-A37D6B03DD9E}"/>
              </a:ext>
            </a:extLst>
          </p:cNvPr>
          <p:cNvSpPr txBox="1"/>
          <p:nvPr/>
        </p:nvSpPr>
        <p:spPr>
          <a:xfrm>
            <a:off x="1347587" y="6138852"/>
            <a:ext cx="265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Emotional Model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5F4782-B05D-4487-B88D-CD3B58DD6DF3}"/>
              </a:ext>
            </a:extLst>
          </p:cNvPr>
          <p:cNvSpPr txBox="1"/>
          <p:nvPr/>
        </p:nvSpPr>
        <p:spPr>
          <a:xfrm>
            <a:off x="5178325" y="6262948"/>
            <a:ext cx="1835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(2) Emotion Map</a:t>
            </a:r>
            <a:endParaRPr lang="zh-CN" altLang="en-US" sz="1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0B5255-C0B7-4910-B998-5C53B6D554B6}"/>
              </a:ext>
            </a:extLst>
          </p:cNvPr>
          <p:cNvSpPr txBox="1"/>
          <p:nvPr/>
        </p:nvSpPr>
        <p:spPr>
          <a:xfrm>
            <a:off x="9549901" y="6141841"/>
            <a:ext cx="2333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(3) Event Map</a:t>
            </a:r>
            <a:endParaRPr lang="zh-CN" altLang="en-US" sz="1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E8CC50-6DB1-4AAB-9F3E-29642A7B3581}"/>
              </a:ext>
            </a:extLst>
          </p:cNvPr>
          <p:cNvSpPr txBox="1"/>
          <p:nvPr/>
        </p:nvSpPr>
        <p:spPr>
          <a:xfrm>
            <a:off x="9158792" y="3461220"/>
            <a:ext cx="237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(4) Characters Emotion</a:t>
            </a:r>
            <a:endParaRPr lang="zh-CN" altLang="en-US" sz="14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808852-17C2-45D0-87D4-8E88031D47DA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96A1C6-732D-4DCD-A925-EC3758016C1A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B913EB-AC9D-4E07-95B3-7BE224C45C7A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5ED00D-F128-4BC2-86F1-1C62C48F1A9C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A6D40BC-E8AA-472C-87DF-84BA898C71FE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518951F-7D45-4000-9016-905561B756CA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608939B-8EBF-493C-8C85-E0239B28DC01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679BD4F-D35C-4DAF-AD43-2D11E166D6AE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296C637-4DAA-4BE0-9DC1-87CEC64E3B8A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AFF47C6-75B9-48DF-86B5-69C0C847034C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8F1B1628-CA44-4E94-B1A3-3EE5E430A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24" y="3855821"/>
            <a:ext cx="3029531" cy="2286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A52C71B6-4F36-465A-AD9C-B641831A8089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EBF291C-716D-4CDD-92A4-3CE5382ADEE3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9B0C775-3874-4D3D-BAC7-BC133F15B8E3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928B1CE-B72C-4F04-8576-B8ADC7C32E38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6ADD360-F3F1-4B57-BEB1-DEFEC9C1D3ED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A22C679-1B4C-4DAC-A39E-C1957B204F0D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0474EF6-D5C1-4024-B291-0ED0D53A2F1C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0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Entertainment Video Vis 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384A98-B069-4E57-9530-4704B6C0110B}"/>
              </a:ext>
            </a:extLst>
          </p:cNvPr>
          <p:cNvSpPr txBox="1"/>
          <p:nvPr/>
        </p:nvSpPr>
        <p:spPr>
          <a:xfrm>
            <a:off x="424869" y="1145304"/>
            <a:ext cx="10627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The preliminary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evaluation work </a:t>
            </a:r>
            <a:r>
              <a:rPr lang="en-US" altLang="zh-CN" b="1" dirty="0"/>
              <a:t>was not described in detail.</a:t>
            </a:r>
          </a:p>
          <a:p>
            <a:r>
              <a:rPr lang="en-US" altLang="zh-CN" b="1" dirty="0"/>
              <a:t>     The method of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dividing the video into events </a:t>
            </a:r>
            <a:r>
              <a:rPr lang="en-US" altLang="zh-CN" b="1" dirty="0"/>
              <a:t>is not mentioned.</a:t>
            </a:r>
          </a:p>
          <a:p>
            <a:r>
              <a:rPr lang="en-US" altLang="zh-CN" b="1" dirty="0"/>
              <a:t>     There is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no correlation </a:t>
            </a:r>
            <a:r>
              <a:rPr lang="en-US" altLang="zh-CN" b="1" dirty="0"/>
              <a:t>between the two kinds of sentiment data.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3275F3-78F0-4AF0-B6DB-C98D9F040595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C3CBA9-1154-4D4C-BCD6-AC9D9CC50F61}"/>
              </a:ext>
            </a:extLst>
          </p:cNvPr>
          <p:cNvSpPr txBox="1"/>
          <p:nvPr/>
        </p:nvSpPr>
        <p:spPr>
          <a:xfrm>
            <a:off x="1109032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D763D1-EF92-44FF-A50F-C4764AE9717A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727EBF-B745-4E1F-95D6-6A74359A3409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F7AD0C-BF58-4E52-B6FF-2D65A0218249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FFCBD43-9F94-4E13-BA74-B59A4B378653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994642F-956A-40ED-A372-D6463FFC059E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1ED56AF-2575-4EAD-9B50-73FC110B8ABF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AA6599F-AF5F-4B47-BCB9-1FFD4D7C5F55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F01FA10-18F8-4E48-A47A-50B420F1AC64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B45E9C2-BCA5-4F6E-809E-282D81217CB0}"/>
              </a:ext>
            </a:extLst>
          </p:cNvPr>
          <p:cNvSpPr txBox="1"/>
          <p:nvPr/>
        </p:nvSpPr>
        <p:spPr>
          <a:xfrm>
            <a:off x="1302322" y="6550085"/>
            <a:ext cx="938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C. Ma, et al. "EmotionMap: Visual Analysis of Video Emotional Content on a Map." Journal of Computer Science and Technology, 2020.</a:t>
            </a:r>
            <a:endParaRPr lang="zh-CN" altLang="en-US" sz="12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95B5548-2D14-4194-BD49-38F34CF37496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F4BE952-67B8-43E8-B153-0D0F0D82C82D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8AAADC0-0766-409F-BE7D-66143CC29CFA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44620B1-99FE-4D18-8647-4087E36AD67D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F4C891A-51A2-4196-8F76-55B39EB44911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B8587D6-8DA2-4C9D-8420-84EDEFA31381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3276F54-70AE-4F28-AA1E-7AFD14CB0B0F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1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Entertainment Video Vis Ⅱ</a:t>
            </a: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3AFFC3AC-D26A-49A0-8C36-C4070D39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72" y="3238777"/>
            <a:ext cx="3825495" cy="2865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2A6DC9-899C-444A-94B6-14C9932CEBF5}"/>
              </a:ext>
            </a:extLst>
          </p:cNvPr>
          <p:cNvSpPr txBox="1"/>
          <p:nvPr/>
        </p:nvSpPr>
        <p:spPr>
          <a:xfrm>
            <a:off x="-79904" y="6402308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K. Maher, et al. “E-</a:t>
            </a:r>
            <a:r>
              <a:rPr lang="en-US" altLang="zh-CN" sz="1200" dirty="0" err="1"/>
              <a:t>ffective</a:t>
            </a:r>
            <a:r>
              <a:rPr lang="en-US" altLang="zh-CN" sz="1200" dirty="0"/>
              <a:t>: A Visual Analytic System for Exploring the Emotion and Effectiveness of Inspirational Speeches.”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B7B03D-50D0-4108-9767-D97DADC4A8A5}"/>
              </a:ext>
            </a:extLst>
          </p:cNvPr>
          <p:cNvSpPr txBox="1"/>
          <p:nvPr/>
        </p:nvSpPr>
        <p:spPr>
          <a:xfrm>
            <a:off x="424869" y="1145304"/>
            <a:ext cx="11657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Analyze key factors of an inspirational speech and quantitatively evaluate the effectiveness of the factors.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Speakers and Speech Experts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Speech Video, Script, Metadata, Information( Region, Year, Level … )</a:t>
            </a:r>
          </a:p>
          <a:p>
            <a:r>
              <a:rPr lang="en-US" altLang="zh-CN" b="1" dirty="0"/>
              <a:t>    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Feature Emotional Data</a:t>
            </a:r>
            <a:r>
              <a:rPr lang="en-US" altLang="zh-CN" b="1" dirty="0"/>
              <a:t>( Facial, Text, Audio )    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Non-emotional  Data</a:t>
            </a:r>
          </a:p>
          <a:p>
            <a:r>
              <a:rPr lang="en-US" altLang="zh-CN" b="1" dirty="0"/>
              <a:t>    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Factors List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3A7269-0C43-4C86-96CB-FCAA77E6620B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5838DED-CA95-4DD7-A31E-8135DB42A3D4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3EC450-6BDB-477C-8D21-5FEB24AC7976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0E84D9-CA92-4BB8-8625-C984ADAF6CE5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4BD9507-E61F-4FCF-9C1A-2C4541A04268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3F5CE58-7D42-4B1B-9B6B-D572C359756E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C48C8A3-56AE-41BB-A1FB-B005C7456420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4F826AD-FE8B-4784-91A1-A2457550A55C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FCAB0FA-BE56-4A3D-90CD-FC8820D2488E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32B2F3-E2D0-42E8-A74B-F4EB14C38DCB}"/>
              </a:ext>
            </a:extLst>
          </p:cNvPr>
          <p:cNvSpPr txBox="1"/>
          <p:nvPr/>
        </p:nvSpPr>
        <p:spPr>
          <a:xfrm>
            <a:off x="4171072" y="6131792"/>
            <a:ext cx="40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</a:t>
            </a:r>
            <a:endParaRPr lang="zh-CN" altLang="en-US" sz="1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2428955-C58E-420D-9213-DFEF3441412E}"/>
              </a:ext>
            </a:extLst>
          </p:cNvPr>
          <p:cNvSpPr txBox="1"/>
          <p:nvPr/>
        </p:nvSpPr>
        <p:spPr>
          <a:xfrm>
            <a:off x="7927973" y="5939641"/>
            <a:ext cx="2134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(2) Factors List</a:t>
            </a:r>
            <a:endParaRPr lang="zh-CN" altLang="en-US" sz="1400" b="1" dirty="0"/>
          </a:p>
        </p:txBody>
      </p:sp>
      <p:pic>
        <p:nvPicPr>
          <p:cNvPr id="30" name="图片 29" descr="表格&#10;&#10;描述已自动生成">
            <a:extLst>
              <a:ext uri="{FF2B5EF4-FFF2-40B4-BE49-F238E27FC236}">
                <a16:creationId xmlns:a16="http://schemas.microsoft.com/office/drawing/2014/main" id="{27E3CAB4-3B97-4B69-B814-99259264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675" y="3387409"/>
            <a:ext cx="3350221" cy="24726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4B6F880-A02E-4348-8B98-816B7F434E04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C7B9555-6FFA-45AE-B6B3-06EF24C039DA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1E8C893-D339-4C2C-9DD1-405F901CC63A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6ECEE9-950F-4801-9480-80C42E751260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563C21F-1F38-46A0-BEEA-0C1DC31BA910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0CCF7E4-1E1C-4D2B-944B-31C56F18E48F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22DFF23-4A00-4B3F-BB47-C69427A76BF4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8DA6BC6-BFEE-4DF5-BBE4-4F9FD2848269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4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Entertainment Video Vis Ⅱ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B7B03D-50D0-4108-9767-D97DADC4A8A5}"/>
              </a:ext>
            </a:extLst>
          </p:cNvPr>
          <p:cNvSpPr txBox="1"/>
          <p:nvPr/>
        </p:nvSpPr>
        <p:spPr>
          <a:xfrm>
            <a:off x="424869" y="1145304"/>
            <a:ext cx="10627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FDBBD5-52FC-47E5-BFC7-9481E3DB46E4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C1B0D-0A56-4756-8EC3-FD808AD04DC3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19D0C0-8A21-4CDD-9069-58ECF1BBE4ED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544BB2-874B-402C-8758-8568E4F3BB45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96AF73-CD16-465E-A0B9-7912909F08CA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47629B-6565-422E-9B44-495CC4BC1D80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4097B4-E3F8-4DCC-BCDC-857F71EB3427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62FCE23-6DD9-4D0D-8F22-29FB3DF61B2D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C2E83E4-ADE0-4E05-B3E9-CA4045C9DAED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91E85541-02A0-44BE-AE0A-320C87D2C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0" y="1791635"/>
            <a:ext cx="3350294" cy="4228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3CC57DF-A7D2-4FAC-B10E-820AF454FB71}"/>
              </a:ext>
            </a:extLst>
          </p:cNvPr>
          <p:cNvSpPr txBox="1"/>
          <p:nvPr/>
        </p:nvSpPr>
        <p:spPr>
          <a:xfrm>
            <a:off x="1444770" y="6017486"/>
            <a:ext cx="161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Overview</a:t>
            </a:r>
            <a:endParaRPr lang="zh-CN" altLang="en-US" sz="1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CA022AF-8C19-4471-984F-ADA5DB387B3D}"/>
              </a:ext>
            </a:extLst>
          </p:cNvPr>
          <p:cNvGrpSpPr/>
          <p:nvPr/>
        </p:nvGrpSpPr>
        <p:grpSpPr>
          <a:xfrm>
            <a:off x="3932112" y="2163415"/>
            <a:ext cx="7988208" cy="4033030"/>
            <a:chOff x="3932112" y="2163415"/>
            <a:chExt cx="7988208" cy="403303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1363480-D912-4A7C-870F-BB008C354074}"/>
                </a:ext>
              </a:extLst>
            </p:cNvPr>
            <p:cNvSpPr txBox="1"/>
            <p:nvPr/>
          </p:nvSpPr>
          <p:spPr>
            <a:xfrm>
              <a:off x="6886698" y="3500471"/>
              <a:ext cx="2764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(2) Visualization Module</a:t>
              </a:r>
              <a:endParaRPr lang="zh-CN" altLang="en-US" sz="1400" b="1" dirty="0"/>
            </a:p>
          </p:txBody>
        </p:sp>
        <p:pic>
          <p:nvPicPr>
            <p:cNvPr id="29" name="图片 28" descr="文本&#10;&#10;描述已自动生成">
              <a:extLst>
                <a:ext uri="{FF2B5EF4-FFF2-40B4-BE49-F238E27FC236}">
                  <a16:creationId xmlns:a16="http://schemas.microsoft.com/office/drawing/2014/main" id="{499B1CCB-7C83-4B58-800E-39EFBB041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763" y="4092253"/>
              <a:ext cx="3702557" cy="17049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36A896D-AD13-42F2-B3CD-C8CE99F0D914}"/>
                </a:ext>
              </a:extLst>
            </p:cNvPr>
            <p:cNvSpPr txBox="1"/>
            <p:nvPr/>
          </p:nvSpPr>
          <p:spPr>
            <a:xfrm>
              <a:off x="5275472" y="5883316"/>
              <a:ext cx="1222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(3) E-spiral</a:t>
              </a:r>
              <a:endParaRPr lang="zh-CN" altLang="en-US" sz="1400" b="1" dirty="0"/>
            </a:p>
          </p:txBody>
        </p:sp>
        <p:pic>
          <p:nvPicPr>
            <p:cNvPr id="32" name="图片 31" descr="图片包含 游戏机&#10;&#10;描述已自动生成">
              <a:extLst>
                <a:ext uri="{FF2B5EF4-FFF2-40B4-BE49-F238E27FC236}">
                  <a16:creationId xmlns:a16="http://schemas.microsoft.com/office/drawing/2014/main" id="{BEF6F7E4-74DD-4EE7-97E7-EBB1A7790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112" y="4408589"/>
              <a:ext cx="4047503" cy="13110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53B5627-5456-4947-B734-3F55245710D3}"/>
                </a:ext>
              </a:extLst>
            </p:cNvPr>
            <p:cNvSpPr txBox="1"/>
            <p:nvPr/>
          </p:nvSpPr>
          <p:spPr>
            <a:xfrm>
              <a:off x="9167013" y="5888668"/>
              <a:ext cx="1080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(4) E-script </a:t>
              </a:r>
              <a:endParaRPr lang="zh-CN" altLang="en-US" sz="1400" b="1" dirty="0"/>
            </a:p>
          </p:txBody>
        </p:sp>
        <p:pic>
          <p:nvPicPr>
            <p:cNvPr id="34" name="图片 33" descr="图片包含 文本&#10;&#10;描述已自动生成">
              <a:extLst>
                <a:ext uri="{FF2B5EF4-FFF2-40B4-BE49-F238E27FC236}">
                  <a16:creationId xmlns:a16="http://schemas.microsoft.com/office/drawing/2014/main" id="{85A18C36-EF0A-439E-AEDB-C15827487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77"/>
            <a:stretch/>
          </p:blipFill>
          <p:spPr>
            <a:xfrm>
              <a:off x="3932112" y="2163415"/>
              <a:ext cx="7909044" cy="13110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椭圆 30">
            <a:extLst>
              <a:ext uri="{FF2B5EF4-FFF2-40B4-BE49-F238E27FC236}">
                <a16:creationId xmlns:a16="http://schemas.microsoft.com/office/drawing/2014/main" id="{7203F3F6-DC96-4164-A350-943DC7905297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9279D81-D4F7-4824-A629-09D5977AAB42}"/>
              </a:ext>
            </a:extLst>
          </p:cNvPr>
          <p:cNvSpPr txBox="1"/>
          <p:nvPr/>
        </p:nvSpPr>
        <p:spPr>
          <a:xfrm>
            <a:off x="-79904" y="6402308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K. Maher, et al. “E-</a:t>
            </a:r>
            <a:r>
              <a:rPr lang="en-US" altLang="zh-CN" sz="1200" dirty="0" err="1"/>
              <a:t>ffective</a:t>
            </a:r>
            <a:r>
              <a:rPr lang="en-US" altLang="zh-CN" sz="1200" dirty="0"/>
              <a:t>: A Visual Analytic System for Exploring the Emotion and Effectiveness of Inspirational Speeches.”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0599558-6D11-4B9B-A952-DE40A5C2B87C}"/>
              </a:ext>
            </a:extLst>
          </p:cNvPr>
          <p:cNvSpPr/>
          <p:nvPr/>
        </p:nvSpPr>
        <p:spPr>
          <a:xfrm>
            <a:off x="350844" y="2206418"/>
            <a:ext cx="3568553" cy="1972539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4F23A37-F42B-44F3-B167-7B69668E5F40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124F0A7-5818-42DB-93A7-D55C6047AFAF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1040D9C-2D36-42CD-8CE1-97F6FAB6A4B8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9ED1BE5-6C27-4FD5-A2FC-AEF3227726BF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03247E5-8409-4418-8110-8887434D767E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F9924EE-A5D5-4196-B4B1-1B167CB7074E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6C4A000-AEDD-4434-8664-0B7BD61ED2BF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0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Entertainment Video Vis Ⅱ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B7B03D-50D0-4108-9767-D97DADC4A8A5}"/>
              </a:ext>
            </a:extLst>
          </p:cNvPr>
          <p:cNvSpPr txBox="1"/>
          <p:nvPr/>
        </p:nvSpPr>
        <p:spPr>
          <a:xfrm>
            <a:off x="424869" y="1145304"/>
            <a:ext cx="10627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The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definition</a:t>
            </a:r>
            <a:r>
              <a:rPr lang="en-US" altLang="zh-CN" b="1" dirty="0"/>
              <a:t> of </a:t>
            </a:r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</a:rPr>
              <a:t>Valence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en-US" altLang="zh-CN" b="1" i="1" dirty="0">
                <a:solidFill>
                  <a:schemeClr val="accent4">
                    <a:lumMod val="75000"/>
                  </a:schemeClr>
                </a:solidFill>
              </a:rPr>
              <a:t>Arousal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b="1" dirty="0"/>
              <a:t>is not explained.</a:t>
            </a:r>
          </a:p>
          <a:p>
            <a:r>
              <a:rPr lang="en-US" altLang="zh-CN" b="1" dirty="0"/>
              <a:t>     The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accuracy of model </a:t>
            </a:r>
            <a:r>
              <a:rPr lang="en-US" altLang="zh-CN" b="1" dirty="0"/>
              <a:t>is not mentioned.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FDBBD5-52FC-47E5-BFC7-9481E3DB46E4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C1B0D-0A56-4756-8EC3-FD808AD04DC3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19D0C0-8A21-4CDD-9069-58ECF1BBE4ED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544BB2-874B-402C-8758-8568E4F3BB45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96AF73-CD16-465E-A0B9-7912909F08CA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47629B-6565-422E-9B44-495CC4BC1D80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24097B4-E3F8-4DCC-BCDC-857F71EB3427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62FCE23-6DD9-4D0D-8F22-29FB3DF61B2D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C2E83E4-ADE0-4E05-B3E9-CA4045C9DAED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C733723-18BC-49EC-8F6D-9913DB857A59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EBEC24-BBF8-4ED7-8F39-7E7651D36008}"/>
              </a:ext>
            </a:extLst>
          </p:cNvPr>
          <p:cNvSpPr txBox="1"/>
          <p:nvPr/>
        </p:nvSpPr>
        <p:spPr>
          <a:xfrm>
            <a:off x="-79904" y="6402308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K. Maher, et al. “E-</a:t>
            </a:r>
            <a:r>
              <a:rPr lang="en-US" altLang="zh-CN" sz="1200" dirty="0" err="1"/>
              <a:t>ffective</a:t>
            </a:r>
            <a:r>
              <a:rPr lang="en-US" altLang="zh-CN" sz="1200" dirty="0"/>
              <a:t>: A Visual Analytic System for Exploring the Emotion and Effectiveness of Inspirational Speeches.”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BF073D5-D777-4782-99DC-04C3F8D16259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2769A96-A5A1-4270-9C44-E5BE134CAECC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8022DC4-C775-4C8B-8B7A-E1776ED01BB0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4F968567-2E20-448E-A19F-630C009E38A4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0E81392-CF84-4A89-9DE6-A106981528DD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7F67FEC8-DA95-4160-BD03-6BC4193AA5C8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0B20ADE-0E1E-480C-BB3E-937107264E9F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1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Sport Video Vis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A735C6-D35C-43A0-8E24-7EB70D950B26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D647D-D98F-4D1F-89E8-A6BA8D3A9091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2C55FF-A0D0-4274-B2C6-3DC8E8319957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8F57FA-2FCE-4BF5-BCE5-1E9A55744E73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F5A4951-FA29-454B-9AD1-138DDFA3A941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C452E74-5498-4BCC-82A9-19CA60388FB5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131695-2A03-4BAA-8330-D0616BE3C7E3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38E1B13-FEBE-46EC-B837-286C3A06D057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9203EB-BE55-49EA-A496-342D428E07DB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8F35FA-91C7-4BD0-BE93-AFEF8B56E30D}"/>
              </a:ext>
            </a:extLst>
          </p:cNvPr>
          <p:cNvSpPr txBox="1"/>
          <p:nvPr/>
        </p:nvSpPr>
        <p:spPr>
          <a:xfrm>
            <a:off x="424869" y="1145304"/>
            <a:ext cx="11657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Analyze soccer videos to help analysts gain insights into player behavior and team tactics.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Team Sport Analysts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/>
              <a:t>     Soccer Match Video</a:t>
            </a:r>
          </a:p>
        </p:txBody>
      </p:sp>
      <p:pic>
        <p:nvPicPr>
          <p:cNvPr id="31" name="图片 30" descr="图示&#10;&#10;描述已自动生成">
            <a:extLst>
              <a:ext uri="{FF2B5EF4-FFF2-40B4-BE49-F238E27FC236}">
                <a16:creationId xmlns:a16="http://schemas.microsoft.com/office/drawing/2014/main" id="{F9714E13-B90C-47D1-BB84-BAEBAF67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64" y="1927166"/>
            <a:ext cx="6604619" cy="4139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0ED8226-9827-4667-8DB2-2F39CC893306}"/>
              </a:ext>
            </a:extLst>
          </p:cNvPr>
          <p:cNvSpPr txBox="1"/>
          <p:nvPr/>
        </p:nvSpPr>
        <p:spPr>
          <a:xfrm>
            <a:off x="5663954" y="6100642"/>
            <a:ext cx="229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Visual Analysis</a:t>
            </a:r>
            <a:endParaRPr lang="zh-CN" altLang="en-US" sz="1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3EFB8E2-DA4B-4021-930C-46850FCD997A}"/>
              </a:ext>
            </a:extLst>
          </p:cNvPr>
          <p:cNvSpPr txBox="1"/>
          <p:nvPr/>
        </p:nvSpPr>
        <p:spPr>
          <a:xfrm>
            <a:off x="3161725" y="3429079"/>
            <a:ext cx="161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Region-based</a:t>
            </a:r>
            <a:endParaRPr lang="zh-CN" altLang="en-US" sz="1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7E61346-4E20-46E7-90CC-EBC61E881399}"/>
              </a:ext>
            </a:extLst>
          </p:cNvPr>
          <p:cNvSpPr txBox="1"/>
          <p:nvPr/>
        </p:nvSpPr>
        <p:spPr>
          <a:xfrm>
            <a:off x="9209599" y="3422704"/>
            <a:ext cx="161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Event-based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7EF848D-79C9-4C1B-BC19-612AFA676EB1}"/>
              </a:ext>
            </a:extLst>
          </p:cNvPr>
          <p:cNvSpPr txBox="1"/>
          <p:nvPr/>
        </p:nvSpPr>
        <p:spPr>
          <a:xfrm>
            <a:off x="5796714" y="5558807"/>
            <a:ext cx="161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Player-based</a:t>
            </a:r>
            <a:endParaRPr lang="zh-CN" altLang="en-US" sz="1400" b="1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E9E7F67D-B0F1-4174-8ABE-CDDA76C2C2C3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E30E8B-A57A-407D-A3BB-1464F26E7FE4}"/>
              </a:ext>
            </a:extLst>
          </p:cNvPr>
          <p:cNvSpPr txBox="1"/>
          <p:nvPr/>
        </p:nvSpPr>
        <p:spPr>
          <a:xfrm>
            <a:off x="79899" y="6393073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M. Stein, H. Janetzko, et al. “Bring it to the pitch: Combining Video and Movement Data to Enhance Team Sport Analysis.” </a:t>
            </a:r>
          </a:p>
          <a:p>
            <a:pPr algn="ctr"/>
            <a:r>
              <a:rPr lang="en-US" altLang="zh-CN" sz="1200" dirty="0"/>
              <a:t>IEEE Transactions on Visualization and Computer Graphics, 2017.</a:t>
            </a:r>
            <a:endParaRPr lang="zh-CN" altLang="en-US" sz="1200" dirty="0"/>
          </a:p>
        </p:txBody>
      </p:sp>
      <p:pic>
        <p:nvPicPr>
          <p:cNvPr id="3" name="图片 2" descr="球场上有人在草地上&#10;&#10;描述已自动生成">
            <a:extLst>
              <a:ext uri="{FF2B5EF4-FFF2-40B4-BE49-F238E27FC236}">
                <a16:creationId xmlns:a16="http://schemas.microsoft.com/office/drawing/2014/main" id="{1B04CEFC-DB89-4F99-93B2-BBD4F2CFD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872" y="2095130"/>
            <a:ext cx="2288615" cy="1296241"/>
          </a:xfrm>
          <a:prstGeom prst="rect">
            <a:avLst/>
          </a:prstGeom>
        </p:spPr>
      </p:pic>
      <p:sp>
        <p:nvSpPr>
          <p:cNvPr id="30" name="椭圆 29">
            <a:extLst>
              <a:ext uri="{FF2B5EF4-FFF2-40B4-BE49-F238E27FC236}">
                <a16:creationId xmlns:a16="http://schemas.microsoft.com/office/drawing/2014/main" id="{E7E3EF11-3553-4500-8049-A19F02D6904C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D4CDCEF-FD20-49CB-B2BD-D0C074B53A13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023C8DF-A81B-4B12-BD94-0B7832D870E1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F50A184-5C4C-4D3A-80A0-B59F9AAB5A33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B4E380F-38B0-4BEE-8DFD-1F34F6ADC308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1498F38-0A5C-4A29-91F0-ADA484270901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DD4D916-C4B3-4122-8B5F-A0AABB8A5629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86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Sport Video Vis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A735C6-D35C-43A0-8E24-7EB70D950B26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D647D-D98F-4D1F-89E8-A6BA8D3A9091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2C55FF-A0D0-4274-B2C6-3DC8E8319957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8F57FA-2FCE-4BF5-BCE5-1E9A55744E73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F5A4951-FA29-454B-9AD1-138DDFA3A941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C452E74-5498-4BCC-82A9-19CA60388FB5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131695-2A03-4BAA-8330-D0616BE3C7E3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38E1B13-FEBE-46EC-B837-286C3A06D057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9203EB-BE55-49EA-A496-342D428E07DB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E8F35FA-91C7-4BD0-BE93-AFEF8B56E30D}"/>
              </a:ext>
            </a:extLst>
          </p:cNvPr>
          <p:cNvSpPr txBox="1"/>
          <p:nvPr/>
        </p:nvSpPr>
        <p:spPr>
          <a:xfrm>
            <a:off x="424869" y="1145304"/>
            <a:ext cx="1165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Player Detection, Ball Detection</a:t>
            </a:r>
          </a:p>
          <a:p>
            <a:r>
              <a:rPr lang="en-US" altLang="zh-CN" b="1" dirty="0"/>
              <a:t>     Player Trajectory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</a:t>
            </a:r>
          </a:p>
          <a:p>
            <a:endParaRPr lang="en-US" altLang="zh-CN" b="1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EEDB548-48A2-460E-B9FE-C2D99DCF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27" y="2267205"/>
            <a:ext cx="6348917" cy="3754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6DA5530-FFD5-46AD-B9C1-FCDB5C6963BD}"/>
              </a:ext>
            </a:extLst>
          </p:cNvPr>
          <p:cNvSpPr txBox="1"/>
          <p:nvPr/>
        </p:nvSpPr>
        <p:spPr>
          <a:xfrm>
            <a:off x="5170530" y="6053649"/>
            <a:ext cx="1612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Overview</a:t>
            </a:r>
            <a:endParaRPr lang="zh-CN" altLang="en-US" sz="1400" b="1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14BCDC6-87B8-4E47-9B2E-835BAB24886E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07BAE2-6C50-4275-9AB3-B9327615D181}"/>
              </a:ext>
            </a:extLst>
          </p:cNvPr>
          <p:cNvSpPr txBox="1"/>
          <p:nvPr/>
        </p:nvSpPr>
        <p:spPr>
          <a:xfrm>
            <a:off x="79899" y="6393073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M. Stein, H. Janetzko, et al. “Bring it to the pitch: Combining Video and Movement Data to Enhance Team Sport Analysis.” </a:t>
            </a:r>
          </a:p>
          <a:p>
            <a:pPr algn="ctr"/>
            <a:r>
              <a:rPr lang="en-US" altLang="zh-CN" sz="1200" dirty="0"/>
              <a:t>IEEE Transactions on Visualization and Computer Graphics, 2017.</a:t>
            </a:r>
            <a:endParaRPr lang="zh-CN" altLang="en-US" sz="1200" dirty="0"/>
          </a:p>
        </p:txBody>
      </p:sp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5DB28539-BAA9-4B4B-987B-E9685EF63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30" y="672766"/>
            <a:ext cx="3876001" cy="1477328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C22C913C-0251-4973-A769-DD6C92BAC7CB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2A99EC5-2C3E-4028-8B03-3EA8506BDCC9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2D115DC-5B60-451D-B8A2-4F4E422E5829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F524A8A-BECE-4AF8-9CCE-C9A97B038908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7B87E39-6C92-4A62-88B8-001B4504386A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F69BA68-43F1-4D49-BF4B-5BEB54A42AFA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0F8C120-C1C3-4D5D-B17F-4149E0691CB7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2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Sport Video Vis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A735C6-D35C-43A0-8E24-7EB70D950B26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D647D-D98F-4D1F-89E8-A6BA8D3A9091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2C55FF-A0D0-4274-B2C6-3DC8E8319957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8F57FA-2FCE-4BF5-BCE5-1E9A55744E73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F5A4951-FA29-454B-9AD1-138DDFA3A941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C452E74-5498-4BCC-82A9-19CA60388FB5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4131695-2A03-4BAA-8330-D0616BE3C7E3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38E1B13-FEBE-46EC-B837-286C3A06D057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9203EB-BE55-49EA-A496-342D428E07DB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51FD962-CFDA-4828-9828-0D37861B95CC}"/>
              </a:ext>
            </a:extLst>
          </p:cNvPr>
          <p:cNvSpPr txBox="1"/>
          <p:nvPr/>
        </p:nvSpPr>
        <p:spPr>
          <a:xfrm>
            <a:off x="424869" y="1145304"/>
            <a:ext cx="10627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Cons</a:t>
            </a:r>
          </a:p>
          <a:p>
            <a:r>
              <a:rPr lang="en-US" altLang="zh-CN" b="1" dirty="0"/>
              <a:t>     The tasks of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domain experts </a:t>
            </a:r>
            <a:r>
              <a:rPr lang="en-US" altLang="zh-CN" b="1" dirty="0"/>
              <a:t>are not rich enough.</a:t>
            </a:r>
          </a:p>
          <a:p>
            <a:r>
              <a:rPr lang="en-US" altLang="zh-CN" b="1" dirty="0"/>
              <a:t>    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Event-based </a:t>
            </a:r>
            <a:r>
              <a:rPr lang="en-US" altLang="zh-CN" b="1" dirty="0"/>
              <a:t>analysis is relatively simple.</a:t>
            </a:r>
          </a:p>
          <a:p>
            <a:r>
              <a:rPr lang="en-US" altLang="zh-CN" b="1" dirty="0"/>
              <a:t>     Color design conflicts.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C10FEB0-B079-4693-96A8-3534A0E4ACD2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012E50-74C0-4AD8-A641-E6F83E73783D}"/>
              </a:ext>
            </a:extLst>
          </p:cNvPr>
          <p:cNvSpPr txBox="1"/>
          <p:nvPr/>
        </p:nvSpPr>
        <p:spPr>
          <a:xfrm>
            <a:off x="79899" y="6393073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M. Stein, H. Janetzko, et al. “Bring it to the pitch: Combining Video and Movement Data to Enhance Team Sport Analysis.” </a:t>
            </a:r>
          </a:p>
          <a:p>
            <a:pPr algn="ctr"/>
            <a:r>
              <a:rPr lang="en-US" altLang="zh-CN" sz="1200" dirty="0"/>
              <a:t>IEEE Transactions on Visualization and Computer Graphics, 2017.</a:t>
            </a:r>
            <a:endParaRPr lang="zh-CN" altLang="en-US" sz="120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D479BD9-8736-4DC8-9E2E-0B3AED3BDC2E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2EF3F69-E548-435B-88EF-CB9E921BC5D1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D3E4252-D0C8-4F3E-A495-AF1CB655319A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2BB79F3-5F9C-41F2-8CA2-3596392DAFD6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E67CA4E-B93D-4F50-A83B-36A6CF753033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2EE1A35-524D-41D4-9EE3-78457967EB21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ED07863-2445-49B0-9453-3FDEE551F695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717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Medical Video Vis</a:t>
            </a:r>
          </a:p>
        </p:txBody>
      </p:sp>
      <p:pic>
        <p:nvPicPr>
          <p:cNvPr id="8" name="图片 7" descr="3c9182a182e5ebdb43ac45ace2ad530">
            <a:extLst>
              <a:ext uri="{FF2B5EF4-FFF2-40B4-BE49-F238E27FC236}">
                <a16:creationId xmlns:a16="http://schemas.microsoft.com/office/drawing/2014/main" id="{61043F7E-3E87-40E3-83A8-9ECF82BB3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6"/>
          <a:stretch/>
        </p:blipFill>
        <p:spPr>
          <a:xfrm>
            <a:off x="3269873" y="2980944"/>
            <a:ext cx="5503039" cy="30738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7AEC73B-24C5-4BB7-98A2-8BCCFB53AA42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FEFBA1-0390-4C25-8630-036033276C66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2080B2-B10E-49D3-8BEF-9E84B64A48AF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558587-9908-45E4-A65B-0642D2E4D3EE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D7F2B5-757D-4A9C-A3DF-7DABDBD86856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B153731-D2A4-474D-8125-4FB6A2A4A2AA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2B479D-308A-48E0-80CF-E74776436A88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EE86F74-0224-4F11-A5B7-7AA6F36B334B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F83F5FA-B7C5-4E7E-B158-83B63BDFD584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1696A8-D087-4204-B048-DF841668965E}"/>
              </a:ext>
            </a:extLst>
          </p:cNvPr>
          <p:cNvSpPr txBox="1"/>
          <p:nvPr/>
        </p:nvSpPr>
        <p:spPr>
          <a:xfrm>
            <a:off x="424869" y="1145304"/>
            <a:ext cx="10627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Study the muscle activity patterns of patients with brachial plexus injuries.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Doctor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Muscle Signals, Motion Data, Video Record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</a:t>
            </a:r>
          </a:p>
          <a:p>
            <a:endParaRPr lang="en-US" altLang="zh-CN" b="1" dirty="0"/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      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9458AED-2FAE-4642-933B-F287E94FE9D2}"/>
              </a:ext>
            </a:extLst>
          </p:cNvPr>
          <p:cNvSpPr txBox="1"/>
          <p:nvPr/>
        </p:nvSpPr>
        <p:spPr>
          <a:xfrm>
            <a:off x="5777286" y="6054748"/>
            <a:ext cx="40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</a:t>
            </a:r>
            <a:endParaRPr lang="zh-CN" altLang="en-US" sz="1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9D25F0-BAAF-4AA3-97A6-DDFADC5DA355}"/>
              </a:ext>
            </a:extLst>
          </p:cNvPr>
          <p:cNvSpPr txBox="1"/>
          <p:nvPr/>
        </p:nvSpPr>
        <p:spPr>
          <a:xfrm>
            <a:off x="-34404" y="6381785"/>
            <a:ext cx="1242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G. Chan, L.G. Nonato, et al. “Motion Browser: Visualizing and Understanding Complex Upper Limb Movement under Obstetrical Brachial Plexus Injuries.”</a:t>
            </a:r>
          </a:p>
          <a:p>
            <a:pPr algn="ctr"/>
            <a:r>
              <a:rPr lang="en-US" altLang="zh-CN" sz="1200" dirty="0"/>
              <a:t>IEEE Transactions on Visualization and Computer Graphics, 2019.</a:t>
            </a:r>
            <a:endParaRPr lang="zh-CN" altLang="en-US" sz="12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C07EACD-88AD-4C5C-B5A5-392C49E82594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FCDEB37-EC0B-4C9B-9B7A-B524A0A7B293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8AB1018-E69C-4D29-A15E-3FC573FE0BB7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EB1C657-B04E-4FD0-9167-701F55C2CED0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C9F390B-AA9E-4275-B40A-AA59329BD4C3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FA181D8-DDD9-4B41-8598-DC780C31BDCE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769D167-CBCB-4956-B3B2-F4E509FA0640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F9F1959-E6B8-4CC5-8B5C-F26AF10C064B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7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Previous Report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9" y="1225206"/>
            <a:ext cx="716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Deep Learning</a:t>
            </a:r>
            <a:r>
              <a:rPr lang="en-US" altLang="zh-CN" b="1" dirty="0"/>
              <a:t> for Video Application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Related Paper</a:t>
            </a:r>
          </a:p>
        </p:txBody>
      </p: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D8BBEBFE-65B3-4E15-B916-82889CD8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9" y="1944210"/>
            <a:ext cx="10381541" cy="4663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15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Surveillance Video Vis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41EA86CF-6C5D-43B0-A7B7-0BF9143FB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62" y="559795"/>
            <a:ext cx="4675499" cy="277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3B17C4-7DEF-4C1E-8F0E-3DF4C1FCA1D1}"/>
              </a:ext>
            </a:extLst>
          </p:cNvPr>
          <p:cNvSpPr txBox="1"/>
          <p:nvPr/>
        </p:nvSpPr>
        <p:spPr>
          <a:xfrm>
            <a:off x="424869" y="1145304"/>
            <a:ext cx="10627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Analysis of cheating behavior in online exams.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/>
              <a:t>     Teacher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Mock Online Exam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Cheating Types: Local Environment, Computer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Webcam Video Data        Abnormal Head Movement 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Mouse Movement (JavaScript Plugin)        Abnormal Mouse Movement</a:t>
            </a:r>
          </a:p>
          <a:p>
            <a:r>
              <a:rPr lang="en-US" altLang="zh-CN" b="1" dirty="0"/>
              <a:t>      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5BDDA5-7BEB-4FEF-ABF8-2E56D6ADFCD3}"/>
              </a:ext>
            </a:extLst>
          </p:cNvPr>
          <p:cNvSpPr txBox="1"/>
          <p:nvPr/>
        </p:nvSpPr>
        <p:spPr>
          <a:xfrm>
            <a:off x="147784" y="6402309"/>
            <a:ext cx="1201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H. Li, M. Xu, et al. “A Visual Analytics Approach to Facilitate the Proctoring of Online Exams.” </a:t>
            </a:r>
          </a:p>
          <a:p>
            <a:pPr algn="ctr"/>
            <a:r>
              <a:rPr lang="en-US" altLang="zh-CN" sz="1200" dirty="0"/>
              <a:t>Proceedings of the CHI Conference on Human Factors in Computing Systems. 2021.</a:t>
            </a:r>
            <a:endParaRPr lang="zh-CN" altLang="en-US" sz="1200" dirty="0"/>
          </a:p>
        </p:txBody>
      </p:sp>
      <p:pic>
        <p:nvPicPr>
          <p:cNvPr id="4" name="图片 3" descr="人的脸被修图的截图&#10;&#10;中度可信度描述已自动生成">
            <a:extLst>
              <a:ext uri="{FF2B5EF4-FFF2-40B4-BE49-F238E27FC236}">
                <a16:creationId xmlns:a16="http://schemas.microsoft.com/office/drawing/2014/main" id="{3C400FC0-C4F8-4D94-AE6D-A2B372D85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33" y="3803497"/>
            <a:ext cx="2753567" cy="2048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F7D349A-DBA0-4E16-9863-4A6C259FF0C1}"/>
              </a:ext>
            </a:extLst>
          </p:cNvPr>
          <p:cNvSpPr txBox="1"/>
          <p:nvPr/>
        </p:nvSpPr>
        <p:spPr>
          <a:xfrm>
            <a:off x="1824091" y="6007730"/>
            <a:ext cx="1564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Head Pose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1F4D6C-55CC-4F84-90BF-610CFDE75D47}"/>
              </a:ext>
            </a:extLst>
          </p:cNvPr>
          <p:cNvSpPr txBox="1"/>
          <p:nvPr/>
        </p:nvSpPr>
        <p:spPr>
          <a:xfrm>
            <a:off x="6156038" y="6012649"/>
            <a:ext cx="329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(2) Mouse and Head Movement</a:t>
            </a:r>
            <a:endParaRPr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AE6FD27-B62D-4C3E-B82E-39440A8C9ABA}"/>
              </a:ext>
            </a:extLst>
          </p:cNvPr>
          <p:cNvSpPr txBox="1"/>
          <p:nvPr/>
        </p:nvSpPr>
        <p:spPr>
          <a:xfrm>
            <a:off x="9538368" y="3350573"/>
            <a:ext cx="61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(3)</a:t>
            </a:r>
            <a:endParaRPr lang="zh-CN" altLang="en-US" sz="1400" b="1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282B2B6-1306-46FA-B565-1FC4369ADCE1}"/>
              </a:ext>
            </a:extLst>
          </p:cNvPr>
          <p:cNvCxnSpPr>
            <a:cxnSpLocks/>
          </p:cNvCxnSpPr>
          <p:nvPr/>
        </p:nvCxnSpPr>
        <p:spPr>
          <a:xfrm>
            <a:off x="3038766" y="3255663"/>
            <a:ext cx="3509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0DEA9A2-6B7F-4A6A-8BFC-815CC140B88B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7AB093-3A50-4276-A5B2-1A27C47F4FC4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A0D023-675F-4BDB-822D-4AA7484299E8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4642C2-7924-4639-B311-94FD14A9657F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1282F2-3C39-493C-8DA8-2080A1869D8A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57FD7EE-FC61-499E-8ABC-E6528FB2630C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2DA87818-43A5-4630-96F8-A9AD4A95F01F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25809DD-117E-46B2-82BF-3DD677397CE4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87A9846C-22B0-4F22-A820-7C607FFEE031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54A973-07A2-45D7-B0F3-CAA6139D9B9C}"/>
              </a:ext>
            </a:extLst>
          </p:cNvPr>
          <p:cNvCxnSpPr>
            <a:cxnSpLocks/>
          </p:cNvCxnSpPr>
          <p:nvPr/>
        </p:nvCxnSpPr>
        <p:spPr>
          <a:xfrm>
            <a:off x="4806128" y="3529796"/>
            <a:ext cx="350981" cy="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A989857B-44CE-4BC9-AFD8-27F2F215B490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城市的地图&#10;&#10;描述已自动生成">
            <a:extLst>
              <a:ext uri="{FF2B5EF4-FFF2-40B4-BE49-F238E27FC236}">
                <a16:creationId xmlns:a16="http://schemas.microsoft.com/office/drawing/2014/main" id="{B08873D1-8DBE-4544-84C5-BFF6357F4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077" y="3770021"/>
            <a:ext cx="6427848" cy="2197355"/>
          </a:xfrm>
          <a:prstGeom prst="rect">
            <a:avLst/>
          </a:prstGeom>
        </p:spPr>
      </p:pic>
      <p:sp>
        <p:nvSpPr>
          <p:cNvPr id="40" name="椭圆 39">
            <a:extLst>
              <a:ext uri="{FF2B5EF4-FFF2-40B4-BE49-F238E27FC236}">
                <a16:creationId xmlns:a16="http://schemas.microsoft.com/office/drawing/2014/main" id="{A02BCD87-8C1C-455C-9493-076994994DC9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60ED1A5B-98BC-46A3-B2C2-C571061A7F77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2334E31-2BB6-4B1F-9FA5-EB1F5957E86B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5F19581-D5D9-432B-92EB-9E2CEBA4CDED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CAE5F1E9-DF74-4074-853F-C703D6BC2C72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789305C-4418-4560-A742-DBE21E92A8E5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41DB89B-880B-43AD-AAB5-91BEE1426FDF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18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</a:rPr>
              <a:t>Surveillance Video Vis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3B17C4-7DEF-4C1E-8F0E-3DF4C1FCA1D1}"/>
              </a:ext>
            </a:extLst>
          </p:cNvPr>
          <p:cNvSpPr txBox="1"/>
          <p:nvPr/>
        </p:nvSpPr>
        <p:spPr>
          <a:xfrm>
            <a:off x="424869" y="1145304"/>
            <a:ext cx="106278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  <a:endParaRPr lang="en-US" altLang="zh-CN" b="1" dirty="0"/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Abnormal Head Movement Detection: </a:t>
            </a:r>
            <a:r>
              <a:rPr lang="en-US" altLang="zh-CN" b="1" dirty="0"/>
              <a:t>Face Disappearance, Abnormal Head Pose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Abnormal Mouse Movement Detection: </a:t>
            </a:r>
            <a:r>
              <a:rPr lang="en-US" altLang="zh-CN" b="1" dirty="0"/>
              <a:t>Blur, Focus, Copy, Paste, Mousemove, Mousewheel</a:t>
            </a:r>
          </a:p>
          <a:p>
            <a:r>
              <a:rPr lang="en-US" altLang="zh-CN" b="1" dirty="0"/>
              <a:t>    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Overall Risk Estimation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Cons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endParaRPr lang="en-US" altLang="zh-CN" b="1" dirty="0"/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80589DB1-BBE9-49D7-AA9A-386C41E71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9" y="3038475"/>
            <a:ext cx="9665210" cy="2890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AE4466-72D3-4E02-9DD6-19D0B9DC0171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A2585A-7230-4AF4-8970-60A39BB5E022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E462F6-C619-4791-AF18-A83103F11C6F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E56048-1396-4C7C-883A-72F8A87062CA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21060EF-965D-4344-825B-0BDC04ECBCD7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C6CF917-C68B-4704-9A98-2E39AA2EE55C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CC11F0B-8A24-45EB-B86F-AB8EE7B457D6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72EC1A1-428C-4292-BF81-4203A3D31102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52DB1F1-3423-48DF-BFF8-E1D18117C0E9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3B6345-28CF-4E9B-8FDA-FDA9D06611C6}"/>
              </a:ext>
            </a:extLst>
          </p:cNvPr>
          <p:cNvSpPr txBox="1"/>
          <p:nvPr/>
        </p:nvSpPr>
        <p:spPr>
          <a:xfrm>
            <a:off x="5162269" y="6068283"/>
            <a:ext cx="1564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Overview</a:t>
            </a:r>
            <a:endParaRPr lang="zh-CN" altLang="en-US" sz="1400" b="1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0F1E53F-E692-4436-B14D-B63D2F8FA6E1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85CB053-DEED-4D07-8DDC-55ED346864F4}"/>
              </a:ext>
            </a:extLst>
          </p:cNvPr>
          <p:cNvSpPr txBox="1"/>
          <p:nvPr/>
        </p:nvSpPr>
        <p:spPr>
          <a:xfrm>
            <a:off x="147784" y="6402309"/>
            <a:ext cx="1201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H. Li, M. Xu, et al. “A Visual Analytics Approach to Facilitate the Proctoring of Online Exams.” </a:t>
            </a:r>
          </a:p>
          <a:p>
            <a:pPr algn="ctr"/>
            <a:r>
              <a:rPr lang="en-US" altLang="zh-CN" sz="1200" dirty="0"/>
              <a:t>Proceedings of the CHI Conference on Human Factors in Computing Systems. 2021.</a:t>
            </a:r>
            <a:endParaRPr lang="zh-CN" altLang="en-US" sz="12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5DAD658-BC85-40E6-92BA-7778A9C7536A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B52ADD9-98A0-4120-96F5-F975571D6D46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0F0B0DB-1094-44C3-BC8B-5EAA89BC4E5E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A9F33B8-41F5-45C6-A820-E3938BAE3AE4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2AE4AC6-EC2D-4C1E-944A-0F8B195F5D91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3D829A2-2D27-46AF-9225-5A9D135B52B0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4BCFB3B-96FB-4AE4-8B1F-E9C655A33E5B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938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80285" y="517227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720428" y="458817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1DA4940-DD87-43FB-B1E3-DD518FC3A707}"/>
              </a:ext>
            </a:extLst>
          </p:cNvPr>
          <p:cNvSpPr/>
          <p:nvPr/>
        </p:nvSpPr>
        <p:spPr>
          <a:xfrm>
            <a:off x="0" y="-7495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C1191A-A236-4CAA-ABB2-9F03D50D6BBF}"/>
              </a:ext>
            </a:extLst>
          </p:cNvPr>
          <p:cNvSpPr txBox="1"/>
          <p:nvPr/>
        </p:nvSpPr>
        <p:spPr>
          <a:xfrm>
            <a:off x="1100154" y="-2889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141ADB-D83C-4C2E-9C08-251D49C399C2}"/>
              </a:ext>
            </a:extLst>
          </p:cNvPr>
          <p:cNvSpPr txBox="1"/>
          <p:nvPr/>
        </p:nvSpPr>
        <p:spPr>
          <a:xfrm>
            <a:off x="4999375" y="-70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69E538-00B1-465C-9A10-69C72C1A850F}"/>
              </a:ext>
            </a:extLst>
          </p:cNvPr>
          <p:cNvSpPr txBox="1"/>
          <p:nvPr/>
        </p:nvSpPr>
        <p:spPr>
          <a:xfrm>
            <a:off x="9651412" y="-2889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050CFE6-131F-4213-904B-644D9129CC00}"/>
              </a:ext>
            </a:extLst>
          </p:cNvPr>
          <p:cNvSpPr/>
          <p:nvPr/>
        </p:nvSpPr>
        <p:spPr>
          <a:xfrm>
            <a:off x="1549839" y="275636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B81BBF7-6B1F-4766-930B-81AECA1643E0}"/>
              </a:ext>
            </a:extLst>
          </p:cNvPr>
          <p:cNvSpPr/>
          <p:nvPr/>
        </p:nvSpPr>
        <p:spPr>
          <a:xfrm>
            <a:off x="1752091" y="275636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C44FBCD-17F8-4223-B57E-671177993749}"/>
              </a:ext>
            </a:extLst>
          </p:cNvPr>
          <p:cNvSpPr/>
          <p:nvPr/>
        </p:nvSpPr>
        <p:spPr>
          <a:xfrm>
            <a:off x="1347587" y="275636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03F2865-D219-4BF9-8A46-F5277DDDCC59}"/>
              </a:ext>
            </a:extLst>
          </p:cNvPr>
          <p:cNvSpPr/>
          <p:nvPr/>
        </p:nvSpPr>
        <p:spPr>
          <a:xfrm>
            <a:off x="10372542" y="274636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957E1A67-82C9-4D07-BD48-96D672058254}"/>
              </a:ext>
            </a:extLst>
          </p:cNvPr>
          <p:cNvSpPr/>
          <p:nvPr/>
        </p:nvSpPr>
        <p:spPr>
          <a:xfrm>
            <a:off x="10170290" y="274636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7C1BD95-36AC-41E9-84B9-E4B6AE4A3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13798"/>
              </p:ext>
            </p:extLst>
          </p:nvPr>
        </p:nvGraphicFramePr>
        <p:xfrm>
          <a:off x="9234" y="1057912"/>
          <a:ext cx="12173527" cy="562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891">
                  <a:extLst>
                    <a:ext uri="{9D8B030D-6E8A-4147-A177-3AD203B41FA5}">
                      <a16:colId xmlns:a16="http://schemas.microsoft.com/office/drawing/2014/main" val="195703727"/>
                    </a:ext>
                  </a:extLst>
                </a:gridCol>
                <a:gridCol w="782331">
                  <a:extLst>
                    <a:ext uri="{9D8B030D-6E8A-4147-A177-3AD203B41FA5}">
                      <a16:colId xmlns:a16="http://schemas.microsoft.com/office/drawing/2014/main" val="2560928200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3157580333"/>
                    </a:ext>
                  </a:extLst>
                </a:gridCol>
                <a:gridCol w="683491">
                  <a:extLst>
                    <a:ext uri="{9D8B030D-6E8A-4147-A177-3AD203B41FA5}">
                      <a16:colId xmlns:a16="http://schemas.microsoft.com/office/drawing/2014/main" val="1272773716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3467895449"/>
                    </a:ext>
                  </a:extLst>
                </a:gridCol>
                <a:gridCol w="750905">
                  <a:extLst>
                    <a:ext uri="{9D8B030D-6E8A-4147-A177-3AD203B41FA5}">
                      <a16:colId xmlns:a16="http://schemas.microsoft.com/office/drawing/2014/main" val="375242919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225547498"/>
                    </a:ext>
                  </a:extLst>
                </a:gridCol>
                <a:gridCol w="803564">
                  <a:extLst>
                    <a:ext uri="{9D8B030D-6E8A-4147-A177-3AD203B41FA5}">
                      <a16:colId xmlns:a16="http://schemas.microsoft.com/office/drawing/2014/main" val="2284354837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73291620"/>
                    </a:ext>
                  </a:extLst>
                </a:gridCol>
                <a:gridCol w="791288">
                  <a:extLst>
                    <a:ext uri="{9D8B030D-6E8A-4147-A177-3AD203B41FA5}">
                      <a16:colId xmlns:a16="http://schemas.microsoft.com/office/drawing/2014/main" val="487254103"/>
                    </a:ext>
                  </a:extLst>
                </a:gridCol>
                <a:gridCol w="815839">
                  <a:extLst>
                    <a:ext uri="{9D8B030D-6E8A-4147-A177-3AD203B41FA5}">
                      <a16:colId xmlns:a16="http://schemas.microsoft.com/office/drawing/2014/main" val="3434650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2107101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3992754"/>
                    </a:ext>
                  </a:extLst>
                </a:gridCol>
              </a:tblGrid>
              <a:tr h="4005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Media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Entertainment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Sport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Medical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Surveillance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54407"/>
                  </a:ext>
                </a:extLst>
              </a:tr>
              <a:tr h="1305018">
                <a:tc rowSpan="5">
                  <a:txBody>
                    <a:bodyPr/>
                    <a:lstStyle/>
                    <a:p>
                      <a:pPr algn="l">
                        <a:lnSpc>
                          <a:spcPct val="700000"/>
                        </a:lnSpc>
                      </a:pPr>
                      <a:r>
                        <a:rPr lang="en-US" altLang="zh-CN" b="1" dirty="0"/>
                        <a:t>Info Meta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John et al.</a:t>
                      </a:r>
                      <a:endParaRPr lang="zh-CN" altLang="en-US" sz="1600" b="1" dirty="0"/>
                    </a:p>
                  </a:txBody>
                  <a:tcPr vert="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Tang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Wu et al.</a:t>
                      </a:r>
                      <a:endParaRPr lang="zh-CN" altLang="en-US" sz="16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Zeng et al.</a:t>
                      </a:r>
                      <a:endParaRPr lang="zh-CN" altLang="en-US" sz="16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Maher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Stein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Chen et al.</a:t>
                      </a:r>
                      <a:endParaRPr lang="zh-CN" altLang="en-US" sz="16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Chan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dirty="0"/>
                        <a:t>Lee et al.</a:t>
                      </a:r>
                      <a:endParaRPr lang="zh-CN" altLang="en-US" sz="16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sz="1600" b="1" dirty="0"/>
                        <a:t>Zeng et al.</a:t>
                      </a:r>
                      <a:endParaRPr lang="zh-CN" altLang="en-US" sz="1600" b="1" dirty="0"/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Li et al.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vert="eaVert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25717"/>
                  </a:ext>
                </a:extLst>
              </a:tr>
              <a:tr h="37955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2019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2021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2020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2018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2019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2021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2017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2021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2019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2019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2020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2021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918907"/>
                  </a:ext>
                </a:extLst>
              </a:tr>
              <a:tr h="37955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SCI IV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TVCG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SCI II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TVCG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TVCG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TVCG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TVCG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TVCG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TVCG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TVCG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TVCG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CHI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80244"/>
                  </a:ext>
                </a:extLst>
              </a:tr>
              <a:tr h="3795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12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17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90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3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29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18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315715"/>
                  </a:ext>
                </a:extLst>
              </a:tr>
              <a:tr h="37955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44336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b="1" dirty="0"/>
                        <a:t>Data-Source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/>
                        <a:t>News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E-commerce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Movie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/>
                        <a:t>TED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/>
                        <a:t>TED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Speech Contest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Soccer Match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Table tennis</a:t>
                      </a:r>
                    </a:p>
                    <a:p>
                      <a:pPr algn="ctr"/>
                      <a:r>
                        <a:rPr lang="en-US" altLang="zh-CN" sz="1200" b="1" dirty="0"/>
                        <a:t>Match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Video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/>
                        <a:t>Traffic Video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/>
                        <a:t>Classroom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/>
                        <a:t>Video</a:t>
                      </a:r>
                      <a:endParaRPr lang="zh-CN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Examination Video</a:t>
                      </a:r>
                      <a:endParaRPr lang="zh-CN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95889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r>
                        <a:rPr lang="en-US" altLang="zh-CN" sz="1800" b="1" dirty="0"/>
                        <a:t>Data-Multimodal</a:t>
                      </a:r>
                      <a:endParaRPr lang="zh-CN" altLang="en-US" sz="1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40679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Model-Usage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841262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Model-Accuracy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3984"/>
                  </a:ext>
                </a:extLst>
              </a:tr>
              <a:tr h="379554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Research Focus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953504"/>
                  </a:ext>
                </a:extLst>
              </a:tr>
            </a:tbl>
          </a:graphicData>
        </a:graphic>
      </p:graphicFrame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0F243B91-AB1C-4AC9-8AF3-7E615E2E5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80" y="4188624"/>
            <a:ext cx="288000" cy="288000"/>
          </a:xfrm>
          <a:prstGeom prst="rect">
            <a:avLst/>
          </a:prstGeom>
        </p:spPr>
      </p:pic>
      <p:pic>
        <p:nvPicPr>
          <p:cNvPr id="25" name="图片 24" descr="形状&#10;&#10;低可信度描述已自动生成">
            <a:extLst>
              <a:ext uri="{FF2B5EF4-FFF2-40B4-BE49-F238E27FC236}">
                <a16:creationId xmlns:a16="http://schemas.microsoft.com/office/drawing/2014/main" id="{D7FC9946-7A88-4B4C-8D18-538DE0EE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77" y="4200819"/>
            <a:ext cx="288000" cy="288000"/>
          </a:xfrm>
          <a:prstGeom prst="rect">
            <a:avLst/>
          </a:prstGeom>
        </p:spPr>
      </p:pic>
      <p:pic>
        <p:nvPicPr>
          <p:cNvPr id="26" name="图片 25" descr="形状&#10;&#10;低可信度描述已自动生成">
            <a:extLst>
              <a:ext uri="{FF2B5EF4-FFF2-40B4-BE49-F238E27FC236}">
                <a16:creationId xmlns:a16="http://schemas.microsoft.com/office/drawing/2014/main" id="{D45F9356-1DD5-4E6C-B4E0-35AC2B712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83" y="4206719"/>
            <a:ext cx="288000" cy="288000"/>
          </a:xfrm>
          <a:prstGeom prst="rect">
            <a:avLst/>
          </a:prstGeom>
        </p:spPr>
      </p:pic>
      <p:pic>
        <p:nvPicPr>
          <p:cNvPr id="27" name="图片 26" descr="形状&#10;&#10;低可信度描述已自动生成">
            <a:extLst>
              <a:ext uri="{FF2B5EF4-FFF2-40B4-BE49-F238E27FC236}">
                <a16:creationId xmlns:a16="http://schemas.microsoft.com/office/drawing/2014/main" id="{6053E448-C9D8-43F3-AA16-A2DE773F7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15" y="4177137"/>
            <a:ext cx="288000" cy="288000"/>
          </a:xfrm>
          <a:prstGeom prst="rect">
            <a:avLst/>
          </a:prstGeom>
        </p:spPr>
      </p:pic>
      <p:pic>
        <p:nvPicPr>
          <p:cNvPr id="28" name="图片 27" descr="形状&#10;&#10;低可信度描述已自动生成">
            <a:extLst>
              <a:ext uri="{FF2B5EF4-FFF2-40B4-BE49-F238E27FC236}">
                <a16:creationId xmlns:a16="http://schemas.microsoft.com/office/drawing/2014/main" id="{A69EAE52-839E-4201-8FF7-2C0B16F214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33" y="4188624"/>
            <a:ext cx="288000" cy="288000"/>
          </a:xfrm>
          <a:prstGeom prst="rect">
            <a:avLst/>
          </a:prstGeom>
        </p:spPr>
      </p:pic>
      <p:pic>
        <p:nvPicPr>
          <p:cNvPr id="29" name="图片 28" descr="形状&#10;&#10;低可信度描述已自动生成">
            <a:extLst>
              <a:ext uri="{FF2B5EF4-FFF2-40B4-BE49-F238E27FC236}">
                <a16:creationId xmlns:a16="http://schemas.microsoft.com/office/drawing/2014/main" id="{46A4D0EA-FDE6-40B0-86FF-0ACB2B38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46" y="4195747"/>
            <a:ext cx="288000" cy="288000"/>
          </a:xfrm>
          <a:prstGeom prst="rect">
            <a:avLst/>
          </a:prstGeom>
        </p:spPr>
      </p:pic>
      <p:pic>
        <p:nvPicPr>
          <p:cNvPr id="8" name="图片 7" descr="形状&#10;&#10;低可信度描述已自动生成">
            <a:extLst>
              <a:ext uri="{FF2B5EF4-FFF2-40B4-BE49-F238E27FC236}">
                <a16:creationId xmlns:a16="http://schemas.microsoft.com/office/drawing/2014/main" id="{B33D2451-CCCC-400E-A080-AFB510301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642" y="4195747"/>
            <a:ext cx="288000" cy="288000"/>
          </a:xfrm>
          <a:prstGeom prst="rect">
            <a:avLst/>
          </a:prstGeom>
        </p:spPr>
      </p:pic>
      <p:pic>
        <p:nvPicPr>
          <p:cNvPr id="32" name="图片 31" descr="形状&#10;&#10;低可信度描述已自动生成">
            <a:extLst>
              <a:ext uri="{FF2B5EF4-FFF2-40B4-BE49-F238E27FC236}">
                <a16:creationId xmlns:a16="http://schemas.microsoft.com/office/drawing/2014/main" id="{C6B069BB-6E66-4C0F-88FC-A227C49C8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94" y="4195747"/>
            <a:ext cx="288000" cy="288000"/>
          </a:xfrm>
          <a:prstGeom prst="rect">
            <a:avLst/>
          </a:prstGeom>
        </p:spPr>
      </p:pic>
      <p:pic>
        <p:nvPicPr>
          <p:cNvPr id="10" name="图片 9" descr="形状&#10;&#10;低可信度描述已自动生成">
            <a:extLst>
              <a:ext uri="{FF2B5EF4-FFF2-40B4-BE49-F238E27FC236}">
                <a16:creationId xmlns:a16="http://schemas.microsoft.com/office/drawing/2014/main" id="{E6ABAC83-4C84-4002-9A31-DA74EDFBB7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76" y="4205181"/>
            <a:ext cx="288000" cy="288000"/>
          </a:xfrm>
          <a:prstGeom prst="rect">
            <a:avLst/>
          </a:prstGeom>
        </p:spPr>
      </p:pic>
      <p:pic>
        <p:nvPicPr>
          <p:cNvPr id="35" name="图片 34" descr="形状&#10;&#10;低可信度描述已自动生成">
            <a:extLst>
              <a:ext uri="{FF2B5EF4-FFF2-40B4-BE49-F238E27FC236}">
                <a16:creationId xmlns:a16="http://schemas.microsoft.com/office/drawing/2014/main" id="{4873C8C9-8AEA-4E15-A7E3-EE019758D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35" y="4195747"/>
            <a:ext cx="288000" cy="288000"/>
          </a:xfrm>
          <a:prstGeom prst="rect">
            <a:avLst/>
          </a:prstGeom>
        </p:spPr>
      </p:pic>
      <p:pic>
        <p:nvPicPr>
          <p:cNvPr id="36" name="图片 35" descr="形状&#10;&#10;中度可信度描述已自动生成">
            <a:extLst>
              <a:ext uri="{FF2B5EF4-FFF2-40B4-BE49-F238E27FC236}">
                <a16:creationId xmlns:a16="http://schemas.microsoft.com/office/drawing/2014/main" id="{C0F21305-9240-4B9D-8B6C-D4955A9747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37" y="4171617"/>
            <a:ext cx="318240" cy="288000"/>
          </a:xfrm>
          <a:prstGeom prst="rect">
            <a:avLst/>
          </a:prstGeom>
        </p:spPr>
      </p:pic>
      <p:pic>
        <p:nvPicPr>
          <p:cNvPr id="12" name="图片 11" descr="形状&#10;&#10;低可信度描述已自动生成">
            <a:extLst>
              <a:ext uri="{FF2B5EF4-FFF2-40B4-BE49-F238E27FC236}">
                <a16:creationId xmlns:a16="http://schemas.microsoft.com/office/drawing/2014/main" id="{C110D8CB-D6D7-4510-BA09-36DE322413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003" y="4189546"/>
            <a:ext cx="288000" cy="288000"/>
          </a:xfrm>
          <a:prstGeom prst="rect">
            <a:avLst/>
          </a:prstGeom>
        </p:spPr>
      </p:pic>
      <p:pic>
        <p:nvPicPr>
          <p:cNvPr id="39" name="图片 38" descr="形状&#10;&#10;低可信度描述已自动生成">
            <a:extLst>
              <a:ext uri="{FF2B5EF4-FFF2-40B4-BE49-F238E27FC236}">
                <a16:creationId xmlns:a16="http://schemas.microsoft.com/office/drawing/2014/main" id="{8ED14E80-2716-4AB7-B35E-49634F542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97" y="4206522"/>
            <a:ext cx="288000" cy="288000"/>
          </a:xfrm>
          <a:prstGeom prst="rect">
            <a:avLst/>
          </a:prstGeom>
        </p:spPr>
      </p:pic>
      <p:pic>
        <p:nvPicPr>
          <p:cNvPr id="40" name="图片 39" descr="形状&#10;&#10;低可信度描述已自动生成">
            <a:extLst>
              <a:ext uri="{FF2B5EF4-FFF2-40B4-BE49-F238E27FC236}">
                <a16:creationId xmlns:a16="http://schemas.microsoft.com/office/drawing/2014/main" id="{ED870D7D-45CC-4F80-849D-FE72C9FBD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54" y="4178419"/>
            <a:ext cx="288000" cy="288000"/>
          </a:xfrm>
          <a:prstGeom prst="rect">
            <a:avLst/>
          </a:prstGeom>
        </p:spPr>
      </p:pic>
      <p:pic>
        <p:nvPicPr>
          <p:cNvPr id="41" name="图片 40" descr="形状&#10;&#10;低可信度描述已自动生成">
            <a:extLst>
              <a:ext uri="{FF2B5EF4-FFF2-40B4-BE49-F238E27FC236}">
                <a16:creationId xmlns:a16="http://schemas.microsoft.com/office/drawing/2014/main" id="{716AEC2F-5BAF-4951-8536-B53998F4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6" y="4192997"/>
            <a:ext cx="288000" cy="288000"/>
          </a:xfrm>
          <a:prstGeom prst="rect">
            <a:avLst/>
          </a:prstGeom>
        </p:spPr>
      </p:pic>
      <p:pic>
        <p:nvPicPr>
          <p:cNvPr id="44" name="图片 43" descr="形状&#10;&#10;低可信度描述已自动生成">
            <a:extLst>
              <a:ext uri="{FF2B5EF4-FFF2-40B4-BE49-F238E27FC236}">
                <a16:creationId xmlns:a16="http://schemas.microsoft.com/office/drawing/2014/main" id="{EED05DC0-5459-4F0A-AF35-0355203DE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46" y="4195747"/>
            <a:ext cx="288000" cy="288000"/>
          </a:xfrm>
          <a:prstGeom prst="rect">
            <a:avLst/>
          </a:prstGeom>
        </p:spPr>
      </p:pic>
      <p:pic>
        <p:nvPicPr>
          <p:cNvPr id="46" name="图片 45" descr="形状&#10;&#10;低可信度描述已自动生成">
            <a:extLst>
              <a:ext uri="{FF2B5EF4-FFF2-40B4-BE49-F238E27FC236}">
                <a16:creationId xmlns:a16="http://schemas.microsoft.com/office/drawing/2014/main" id="{8DEFFE49-9AB6-425D-8F96-F4A72DE4C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19" y="4188624"/>
            <a:ext cx="288000" cy="288000"/>
          </a:xfrm>
          <a:prstGeom prst="rect">
            <a:avLst/>
          </a:prstGeom>
        </p:spPr>
      </p:pic>
      <p:pic>
        <p:nvPicPr>
          <p:cNvPr id="48" name="图片 47" descr="形状&#10;&#10;低可信度描述已自动生成">
            <a:extLst>
              <a:ext uri="{FF2B5EF4-FFF2-40B4-BE49-F238E27FC236}">
                <a16:creationId xmlns:a16="http://schemas.microsoft.com/office/drawing/2014/main" id="{824EDF27-71AE-430B-BE50-BAD7A821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15" y="4195747"/>
            <a:ext cx="288000" cy="288000"/>
          </a:xfrm>
          <a:prstGeom prst="rect">
            <a:avLst/>
          </a:prstGeom>
        </p:spPr>
      </p:pic>
      <p:pic>
        <p:nvPicPr>
          <p:cNvPr id="14" name="图片 13" descr="形状&#10;&#10;低可信度描述已自动生成">
            <a:extLst>
              <a:ext uri="{FF2B5EF4-FFF2-40B4-BE49-F238E27FC236}">
                <a16:creationId xmlns:a16="http://schemas.microsoft.com/office/drawing/2014/main" id="{2C80A60C-043D-4E11-BCBC-D79C3E444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72" y="4199917"/>
            <a:ext cx="288000" cy="288000"/>
          </a:xfrm>
          <a:prstGeom prst="rect">
            <a:avLst/>
          </a:prstGeom>
        </p:spPr>
      </p:pic>
      <p:pic>
        <p:nvPicPr>
          <p:cNvPr id="49" name="图片 48" descr="形状&#10;&#10;低可信度描述已自动生成">
            <a:extLst>
              <a:ext uri="{FF2B5EF4-FFF2-40B4-BE49-F238E27FC236}">
                <a16:creationId xmlns:a16="http://schemas.microsoft.com/office/drawing/2014/main" id="{F4C826EE-2592-45FC-9CBF-51EF0C28BB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31" y="4195747"/>
            <a:ext cx="288000" cy="288000"/>
          </a:xfrm>
          <a:prstGeom prst="rect">
            <a:avLst/>
          </a:prstGeom>
        </p:spPr>
      </p:pic>
      <p:pic>
        <p:nvPicPr>
          <p:cNvPr id="16" name="图片 15" descr="形状&#10;&#10;低可信度描述已自动生成">
            <a:extLst>
              <a:ext uri="{FF2B5EF4-FFF2-40B4-BE49-F238E27FC236}">
                <a16:creationId xmlns:a16="http://schemas.microsoft.com/office/drawing/2014/main" id="{C3F29276-5737-4B87-AA25-A021F1649A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73783" y="6357743"/>
            <a:ext cx="288000" cy="288000"/>
          </a:xfrm>
          <a:prstGeom prst="rect">
            <a:avLst/>
          </a:prstGeom>
        </p:spPr>
      </p:pic>
      <p:sp>
        <p:nvSpPr>
          <p:cNvPr id="53" name="等号 52">
            <a:extLst>
              <a:ext uri="{FF2B5EF4-FFF2-40B4-BE49-F238E27FC236}">
                <a16:creationId xmlns:a16="http://schemas.microsoft.com/office/drawing/2014/main" id="{C68FF93C-396F-4B8A-8062-349BF2BC3BB3}"/>
              </a:ext>
            </a:extLst>
          </p:cNvPr>
          <p:cNvSpPr/>
          <p:nvPr/>
        </p:nvSpPr>
        <p:spPr>
          <a:xfrm>
            <a:off x="4893442" y="6361614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等号 53">
            <a:extLst>
              <a:ext uri="{FF2B5EF4-FFF2-40B4-BE49-F238E27FC236}">
                <a16:creationId xmlns:a16="http://schemas.microsoft.com/office/drawing/2014/main" id="{1DEB8599-5345-4F48-BF58-44672E66E20A}"/>
              </a:ext>
            </a:extLst>
          </p:cNvPr>
          <p:cNvSpPr/>
          <p:nvPr/>
        </p:nvSpPr>
        <p:spPr>
          <a:xfrm>
            <a:off x="5617603" y="6361345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等号 55">
            <a:extLst>
              <a:ext uri="{FF2B5EF4-FFF2-40B4-BE49-F238E27FC236}">
                <a16:creationId xmlns:a16="http://schemas.microsoft.com/office/drawing/2014/main" id="{9058B378-D275-4FC3-A737-35957CB80EC9}"/>
              </a:ext>
            </a:extLst>
          </p:cNvPr>
          <p:cNvSpPr/>
          <p:nvPr/>
        </p:nvSpPr>
        <p:spPr>
          <a:xfrm>
            <a:off x="6371807" y="6358578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7" name="图片 56" descr="形状&#10;&#10;低可信度描述已自动生成">
            <a:extLst>
              <a:ext uri="{FF2B5EF4-FFF2-40B4-BE49-F238E27FC236}">
                <a16:creationId xmlns:a16="http://schemas.microsoft.com/office/drawing/2014/main" id="{46FEA3D0-844E-48C7-A746-75257D2B3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93514" y="6354145"/>
            <a:ext cx="288000" cy="288000"/>
          </a:xfrm>
          <a:prstGeom prst="rect">
            <a:avLst/>
          </a:prstGeom>
        </p:spPr>
      </p:pic>
      <p:sp>
        <p:nvSpPr>
          <p:cNvPr id="58" name="等号 57">
            <a:extLst>
              <a:ext uri="{FF2B5EF4-FFF2-40B4-BE49-F238E27FC236}">
                <a16:creationId xmlns:a16="http://schemas.microsoft.com/office/drawing/2014/main" id="{5E1A4232-0916-4F77-B2D0-2FD7AEB2EAE9}"/>
              </a:ext>
            </a:extLst>
          </p:cNvPr>
          <p:cNvSpPr/>
          <p:nvPr/>
        </p:nvSpPr>
        <p:spPr>
          <a:xfrm>
            <a:off x="7938492" y="6354145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等号 59">
            <a:extLst>
              <a:ext uri="{FF2B5EF4-FFF2-40B4-BE49-F238E27FC236}">
                <a16:creationId xmlns:a16="http://schemas.microsoft.com/office/drawing/2014/main" id="{0FAA47BE-146B-46BB-A13C-EB5A5781286A}"/>
              </a:ext>
            </a:extLst>
          </p:cNvPr>
          <p:cNvSpPr/>
          <p:nvPr/>
        </p:nvSpPr>
        <p:spPr>
          <a:xfrm>
            <a:off x="9525197" y="6357741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3" name="图片 62" descr="形状&#10;&#10;低可信度描述已自动生成">
            <a:extLst>
              <a:ext uri="{FF2B5EF4-FFF2-40B4-BE49-F238E27FC236}">
                <a16:creationId xmlns:a16="http://schemas.microsoft.com/office/drawing/2014/main" id="{E9015736-CE35-4CEE-BCAC-0D5274053F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59486" y="6354145"/>
            <a:ext cx="288000" cy="288000"/>
          </a:xfrm>
          <a:prstGeom prst="rect">
            <a:avLst/>
          </a:prstGeom>
        </p:spPr>
      </p:pic>
      <p:sp>
        <p:nvSpPr>
          <p:cNvPr id="70" name="等号 69">
            <a:extLst>
              <a:ext uri="{FF2B5EF4-FFF2-40B4-BE49-F238E27FC236}">
                <a16:creationId xmlns:a16="http://schemas.microsoft.com/office/drawing/2014/main" id="{BEDFA84E-3929-42D7-9DEE-E20C674D687B}"/>
              </a:ext>
            </a:extLst>
          </p:cNvPr>
          <p:cNvSpPr/>
          <p:nvPr/>
        </p:nvSpPr>
        <p:spPr>
          <a:xfrm>
            <a:off x="10387756" y="6355669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等号 51">
            <a:extLst>
              <a:ext uri="{FF2B5EF4-FFF2-40B4-BE49-F238E27FC236}">
                <a16:creationId xmlns:a16="http://schemas.microsoft.com/office/drawing/2014/main" id="{33128B89-F156-40B4-AD6C-3EA287B06B37}"/>
              </a:ext>
            </a:extLst>
          </p:cNvPr>
          <p:cNvSpPr/>
          <p:nvPr/>
        </p:nvSpPr>
        <p:spPr>
          <a:xfrm>
            <a:off x="2314384" y="6351008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3" name="图片 72" descr="图形用户界面&#10;&#10;描述已自动生成">
            <a:extLst>
              <a:ext uri="{FF2B5EF4-FFF2-40B4-BE49-F238E27FC236}">
                <a16:creationId xmlns:a16="http://schemas.microsoft.com/office/drawing/2014/main" id="{34EE8B6E-AEDE-43BD-96BD-F708FEF484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51" y="537513"/>
            <a:ext cx="541294" cy="424418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 descr="日程表&#10;&#10;低可信度描述已自动生成">
            <a:extLst>
              <a:ext uri="{FF2B5EF4-FFF2-40B4-BE49-F238E27FC236}">
                <a16:creationId xmlns:a16="http://schemas.microsoft.com/office/drawing/2014/main" id="{2A9DE3EF-3E86-47A4-8252-26C69A1E38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"/>
          <a:stretch/>
        </p:blipFill>
        <p:spPr>
          <a:xfrm>
            <a:off x="4145214" y="537513"/>
            <a:ext cx="403606" cy="464846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5" name="图片 74" descr="3c9182a182e5ebdb43ac45ace2ad530">
            <a:extLst>
              <a:ext uri="{FF2B5EF4-FFF2-40B4-BE49-F238E27FC236}">
                <a16:creationId xmlns:a16="http://schemas.microsoft.com/office/drawing/2014/main" id="{19343FF5-B457-429D-BE9A-220DFCB772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589" t="3788" r="1116" b="2293"/>
          <a:stretch/>
        </p:blipFill>
        <p:spPr>
          <a:xfrm>
            <a:off x="8639572" y="621125"/>
            <a:ext cx="618829" cy="347501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1AC0B170-BE27-49F8-90A0-B1C6014590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58" y="601143"/>
            <a:ext cx="646782" cy="375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图片 76" descr="图示&#10;&#10;描述已自动生成">
            <a:extLst>
              <a:ext uri="{FF2B5EF4-FFF2-40B4-BE49-F238E27FC236}">
                <a16:creationId xmlns:a16="http://schemas.microsoft.com/office/drawing/2014/main" id="{FD4F1DF3-CD02-4220-A938-1B7E3B8C4C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645" y="537513"/>
            <a:ext cx="756264" cy="448814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图片 77" descr="图形用户界面, 图示, 应用程序&#10;&#10;描述已自动生成">
            <a:extLst>
              <a:ext uri="{FF2B5EF4-FFF2-40B4-BE49-F238E27FC236}">
                <a16:creationId xmlns:a16="http://schemas.microsoft.com/office/drawing/2014/main" id="{5DF7122F-9E0B-43C5-B6EA-7FDD0D3E4C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479" y="604997"/>
            <a:ext cx="643714" cy="391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图片 78" descr="图形用户界面, 应用程序&#10;&#10;描述已自动生成">
            <a:extLst>
              <a:ext uri="{FF2B5EF4-FFF2-40B4-BE49-F238E27FC236}">
                <a16:creationId xmlns:a16="http://schemas.microsoft.com/office/drawing/2014/main" id="{667A7250-1023-4EC0-8E7B-F1EAB00690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60" y="639071"/>
            <a:ext cx="746318" cy="324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图片 79" descr="图形用户界面, 应用程序&#10;&#10;描述已自动生成">
            <a:extLst>
              <a:ext uri="{FF2B5EF4-FFF2-40B4-BE49-F238E27FC236}">
                <a16:creationId xmlns:a16="http://schemas.microsoft.com/office/drawing/2014/main" id="{01063B13-F024-4BBD-8A36-F19E3F8219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18" y="537513"/>
            <a:ext cx="576133" cy="431535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图片 80" descr="图形用户界面, 文本, 应用程序&#10;&#10;描述已自动生成">
            <a:extLst>
              <a:ext uri="{FF2B5EF4-FFF2-40B4-BE49-F238E27FC236}">
                <a16:creationId xmlns:a16="http://schemas.microsoft.com/office/drawing/2014/main" id="{FF332817-FD2B-4210-8EDC-8ECF200E1E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95" y="639071"/>
            <a:ext cx="501106" cy="336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6DEB5708-853D-4E0D-AA45-9ECCD725E1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10" y="652672"/>
            <a:ext cx="724624" cy="276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89495308-9224-4D3D-8D5C-3602061283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76" y="601143"/>
            <a:ext cx="621369" cy="367483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图片 83" descr="a7289a34aa0d4a2903a995cf3517eac">
            <a:extLst>
              <a:ext uri="{FF2B5EF4-FFF2-40B4-BE49-F238E27FC236}">
                <a16:creationId xmlns:a16="http://schemas.microsoft.com/office/drawing/2014/main" id="{F1AC43E9-1882-48E9-A5CB-A539ECD63F9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4937" y="612030"/>
            <a:ext cx="681663" cy="374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形状&#10;&#10;低可信度描述已自动生成">
            <a:extLst>
              <a:ext uri="{FF2B5EF4-FFF2-40B4-BE49-F238E27FC236}">
                <a16:creationId xmlns:a16="http://schemas.microsoft.com/office/drawing/2014/main" id="{FE71CEC6-BFA8-4C05-A53A-90B8DB320B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79" y="4234307"/>
            <a:ext cx="252000" cy="210879"/>
          </a:xfrm>
          <a:prstGeom prst="rect">
            <a:avLst/>
          </a:prstGeom>
        </p:spPr>
      </p:pic>
      <p:pic>
        <p:nvPicPr>
          <p:cNvPr id="9" name="图片 8" descr="形状&#10;&#10;低可信度描述已自动生成">
            <a:extLst>
              <a:ext uri="{FF2B5EF4-FFF2-40B4-BE49-F238E27FC236}">
                <a16:creationId xmlns:a16="http://schemas.microsoft.com/office/drawing/2014/main" id="{C9702FD8-449B-40D0-8524-FFE2A3FC02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8" y="4188624"/>
            <a:ext cx="288000" cy="288000"/>
          </a:xfrm>
          <a:prstGeom prst="rect">
            <a:avLst/>
          </a:prstGeom>
        </p:spPr>
      </p:pic>
      <p:sp>
        <p:nvSpPr>
          <p:cNvPr id="85" name="椭圆 84">
            <a:extLst>
              <a:ext uri="{FF2B5EF4-FFF2-40B4-BE49-F238E27FC236}">
                <a16:creationId xmlns:a16="http://schemas.microsoft.com/office/drawing/2014/main" id="{05BA53CF-B94B-4A90-9062-CB8FC32BE61B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号 85">
            <a:extLst>
              <a:ext uri="{FF2B5EF4-FFF2-40B4-BE49-F238E27FC236}">
                <a16:creationId xmlns:a16="http://schemas.microsoft.com/office/drawing/2014/main" id="{BD818A01-2D28-4A31-8A14-9CEA6460FF6F}"/>
              </a:ext>
            </a:extLst>
          </p:cNvPr>
          <p:cNvSpPr/>
          <p:nvPr/>
        </p:nvSpPr>
        <p:spPr>
          <a:xfrm>
            <a:off x="11435701" y="6351008"/>
            <a:ext cx="368504" cy="249382"/>
          </a:xfrm>
          <a:prstGeom prst="mathEqua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7" name="图片 86" descr="形状&#10;&#10;低可信度描述已自动生成">
            <a:extLst>
              <a:ext uri="{FF2B5EF4-FFF2-40B4-BE49-F238E27FC236}">
                <a16:creationId xmlns:a16="http://schemas.microsoft.com/office/drawing/2014/main" id="{1D2C5A2A-7A8B-4D45-993E-DA30234D9A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95746" y="6366168"/>
            <a:ext cx="288000" cy="288000"/>
          </a:xfrm>
          <a:prstGeom prst="rect">
            <a:avLst/>
          </a:prstGeom>
        </p:spPr>
      </p:pic>
      <p:sp>
        <p:nvSpPr>
          <p:cNvPr id="72" name="椭圆 71">
            <a:extLst>
              <a:ext uri="{FF2B5EF4-FFF2-40B4-BE49-F238E27FC236}">
                <a16:creationId xmlns:a16="http://schemas.microsoft.com/office/drawing/2014/main" id="{57316A94-00A3-4C7C-A12C-901C47CBD243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6BF15975-6CE2-4A01-9F29-89B794276331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DBCC04AD-DD23-4C0B-9236-AFB726027B07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07FF4F9-8FDB-4348-84DC-74DB6BA31ED7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0D92F8EF-0810-4569-AD1E-645CE2147BE9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8A98AAAD-FD2A-46AC-9AF5-61EA1B0ECEE5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FDD84F28-8035-48A5-A1D7-C41079BFEF10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33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424871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Outline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3786911" y="1477816"/>
            <a:ext cx="4858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Multimedia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Video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Visual Analytics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Related Papers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Media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Entertainment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Sport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Medical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Surveillance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Surveillance Video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Goals and Challenges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Video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1423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13" name="图片 2" descr="图片包含 室内, 电视, 男人, 屏幕&#10;&#10;描述已自动生成">
            <a:extLst>
              <a:ext uri="{FF2B5EF4-FFF2-40B4-BE49-F238E27FC236}">
                <a16:creationId xmlns:a16="http://schemas.microsoft.com/office/drawing/2014/main" id="{8E74945E-0558-4D46-83F6-6D1E50972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6430"/>
          <a:stretch/>
        </p:blipFill>
        <p:spPr bwMode="auto">
          <a:xfrm>
            <a:off x="558003" y="2769633"/>
            <a:ext cx="1255305" cy="72085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8" descr="图片包含 电视, 监控, 男人, 桌子&#10;&#10;描述已自动生成">
            <a:extLst>
              <a:ext uri="{FF2B5EF4-FFF2-40B4-BE49-F238E27FC236}">
                <a16:creationId xmlns:a16="http://schemas.microsoft.com/office/drawing/2014/main" id="{C10984FB-EDEF-44F6-8DAC-B3500A39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0" y="5058966"/>
            <a:ext cx="1409242" cy="720851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1" descr="图片包含 电视, 监控, 男人, 桌子&#10;&#10;描述已自动生成">
            <a:extLst>
              <a:ext uri="{FF2B5EF4-FFF2-40B4-BE49-F238E27FC236}">
                <a16:creationId xmlns:a16="http://schemas.microsoft.com/office/drawing/2014/main" id="{A68B700B-93C6-400E-8063-2FE573FA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0" y="5211395"/>
            <a:ext cx="1409242" cy="720851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2" descr="图片包含 电视, 监控, 男人, 桌子&#10;&#10;描述已自动生成">
            <a:extLst>
              <a:ext uri="{FF2B5EF4-FFF2-40B4-BE49-F238E27FC236}">
                <a16:creationId xmlns:a16="http://schemas.microsoft.com/office/drawing/2014/main" id="{FEADCF2E-4F7C-4C56-96E3-5B5E7F8B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07" y="5405100"/>
            <a:ext cx="1409242" cy="719264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3B56AD3-BC94-4736-A1C9-042006707DF8}"/>
              </a:ext>
            </a:extLst>
          </p:cNvPr>
          <p:cNvSpPr/>
          <p:nvPr/>
        </p:nvSpPr>
        <p:spPr bwMode="auto">
          <a:xfrm>
            <a:off x="2519419" y="5293992"/>
            <a:ext cx="1008000" cy="6478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35C1FB-0618-4A4C-87C3-58A5FD68F52C}"/>
              </a:ext>
            </a:extLst>
          </p:cNvPr>
          <p:cNvSpPr/>
          <p:nvPr/>
        </p:nvSpPr>
        <p:spPr bwMode="auto">
          <a:xfrm>
            <a:off x="2703589" y="5293342"/>
            <a:ext cx="1008000" cy="64782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F7CD6-883C-41B9-9832-E7BD830D9E9D}"/>
              </a:ext>
            </a:extLst>
          </p:cNvPr>
          <p:cNvSpPr/>
          <p:nvPr/>
        </p:nvSpPr>
        <p:spPr bwMode="auto">
          <a:xfrm>
            <a:off x="2984989" y="5420231"/>
            <a:ext cx="864000" cy="5038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D367A9-0648-4E68-B32A-D0B0ECD2B522}"/>
              </a:ext>
            </a:extLst>
          </p:cNvPr>
          <p:cNvSpPr/>
          <p:nvPr/>
        </p:nvSpPr>
        <p:spPr bwMode="auto">
          <a:xfrm>
            <a:off x="3179186" y="5419342"/>
            <a:ext cx="864000" cy="50386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B5FFEC-F1D2-4FF1-B731-8F5828BA8AB3}"/>
              </a:ext>
            </a:extLst>
          </p:cNvPr>
          <p:cNvSpPr/>
          <p:nvPr/>
        </p:nvSpPr>
        <p:spPr bwMode="auto">
          <a:xfrm>
            <a:off x="3462860" y="5607830"/>
            <a:ext cx="684000" cy="3239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FBF11B-CCDA-467C-B309-586A680E81A1}"/>
              </a:ext>
            </a:extLst>
          </p:cNvPr>
          <p:cNvSpPr/>
          <p:nvPr/>
        </p:nvSpPr>
        <p:spPr bwMode="auto">
          <a:xfrm>
            <a:off x="3623063" y="5607830"/>
            <a:ext cx="684000" cy="3239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7" name="图片 2" descr="图片包含 室内, 电视, 男人, 屏幕&#10;&#10;描述已自动生成">
            <a:extLst>
              <a:ext uri="{FF2B5EF4-FFF2-40B4-BE49-F238E27FC236}">
                <a16:creationId xmlns:a16="http://schemas.microsoft.com/office/drawing/2014/main" id="{9E4B020C-7399-4936-BD04-FF77B3FD3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 b="6430"/>
          <a:stretch/>
        </p:blipFill>
        <p:spPr bwMode="auto">
          <a:xfrm>
            <a:off x="558002" y="3890119"/>
            <a:ext cx="1255305" cy="72085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51BB25B-9E5D-4722-A3A5-AD1357F29314}"/>
              </a:ext>
            </a:extLst>
          </p:cNvPr>
          <p:cNvSpPr/>
          <p:nvPr/>
        </p:nvSpPr>
        <p:spPr>
          <a:xfrm>
            <a:off x="4518783" y="5402649"/>
            <a:ext cx="1440128" cy="647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Feature Extraction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BAC7962-6B7D-4A31-A5E4-AB1236FBA35E}"/>
              </a:ext>
            </a:extLst>
          </p:cNvPr>
          <p:cNvSpPr/>
          <p:nvPr/>
        </p:nvSpPr>
        <p:spPr>
          <a:xfrm>
            <a:off x="6287702" y="5402648"/>
            <a:ext cx="1440128" cy="647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Filtering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E52552E-C922-4825-B287-8EB92143028E}"/>
              </a:ext>
            </a:extLst>
          </p:cNvPr>
          <p:cNvSpPr/>
          <p:nvPr/>
        </p:nvSpPr>
        <p:spPr>
          <a:xfrm>
            <a:off x="8104606" y="5402648"/>
            <a:ext cx="1440128" cy="647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Relevance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Measure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BB617A7-24F5-41C1-922F-1E2B8BD27630}"/>
              </a:ext>
            </a:extLst>
          </p:cNvPr>
          <p:cNvSpPr/>
          <p:nvPr/>
        </p:nvSpPr>
        <p:spPr>
          <a:xfrm>
            <a:off x="9921510" y="5402648"/>
            <a:ext cx="1679341" cy="647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Visualization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1" name="图片 30" descr="形状&#10;&#10;低可信度描述已自动生成">
            <a:extLst>
              <a:ext uri="{FF2B5EF4-FFF2-40B4-BE49-F238E27FC236}">
                <a16:creationId xmlns:a16="http://schemas.microsoft.com/office/drawing/2014/main" id="{D5A114CE-3D8B-4711-800F-E2F84AF80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51" y="2556367"/>
            <a:ext cx="1668379" cy="166837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FC3AFE2-7A60-43E8-B427-A29B80016DD5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flipH="1">
            <a:off x="1185655" y="3490484"/>
            <a:ext cx="1" cy="399635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E6E888C-4362-41DA-8323-36F532E77A2A}"/>
              </a:ext>
            </a:extLst>
          </p:cNvPr>
          <p:cNvCxnSpPr/>
          <p:nvPr/>
        </p:nvCxnSpPr>
        <p:spPr>
          <a:xfrm flipH="1">
            <a:off x="1185653" y="4604857"/>
            <a:ext cx="1" cy="399635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BE6D5A6-7BBC-448D-BE76-E1190182D306}"/>
              </a:ext>
            </a:extLst>
          </p:cNvPr>
          <p:cNvCxnSpPr>
            <a:cxnSpLocks/>
          </p:cNvCxnSpPr>
          <p:nvPr/>
        </p:nvCxnSpPr>
        <p:spPr>
          <a:xfrm rot="-5400000" flipH="1">
            <a:off x="2432274" y="5531356"/>
            <a:ext cx="1" cy="399635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D898985-8BB8-498A-9BAE-F3F3E5862F88}"/>
              </a:ext>
            </a:extLst>
          </p:cNvPr>
          <p:cNvCxnSpPr>
            <a:cxnSpLocks/>
          </p:cNvCxnSpPr>
          <p:nvPr/>
        </p:nvCxnSpPr>
        <p:spPr>
          <a:xfrm rot="-5400000" flipH="1">
            <a:off x="4314656" y="5597499"/>
            <a:ext cx="1" cy="28800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10D1521-B7E3-4973-A3FA-6E64F4C0EFBE}"/>
              </a:ext>
            </a:extLst>
          </p:cNvPr>
          <p:cNvCxnSpPr>
            <a:cxnSpLocks/>
          </p:cNvCxnSpPr>
          <p:nvPr/>
        </p:nvCxnSpPr>
        <p:spPr>
          <a:xfrm rot="-5400000" flipH="1">
            <a:off x="6098294" y="5597498"/>
            <a:ext cx="1" cy="28800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4BCCAEA-7889-46A9-8D16-B6B23B72C138}"/>
              </a:ext>
            </a:extLst>
          </p:cNvPr>
          <p:cNvCxnSpPr>
            <a:cxnSpLocks/>
          </p:cNvCxnSpPr>
          <p:nvPr/>
        </p:nvCxnSpPr>
        <p:spPr>
          <a:xfrm rot="-5400000" flipH="1">
            <a:off x="7871830" y="5632672"/>
            <a:ext cx="1" cy="28800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C424BE0-A1AF-4A0B-BDC4-A2A68EE8978F}"/>
              </a:ext>
            </a:extLst>
          </p:cNvPr>
          <p:cNvCxnSpPr>
            <a:cxnSpLocks/>
          </p:cNvCxnSpPr>
          <p:nvPr/>
        </p:nvCxnSpPr>
        <p:spPr>
          <a:xfrm rot="-5400000" flipH="1">
            <a:off x="9708880" y="5635376"/>
            <a:ext cx="1" cy="28800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14B2FD9-E9A6-483A-BC4B-9287CD5EC071}"/>
              </a:ext>
            </a:extLst>
          </p:cNvPr>
          <p:cNvCxnSpPr>
            <a:cxnSpLocks/>
          </p:cNvCxnSpPr>
          <p:nvPr/>
        </p:nvCxnSpPr>
        <p:spPr>
          <a:xfrm>
            <a:off x="3416989" y="4250544"/>
            <a:ext cx="7264400" cy="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0FCBAF91-A451-4C85-A84B-771FE3458938}"/>
              </a:ext>
            </a:extLst>
          </p:cNvPr>
          <p:cNvCxnSpPr>
            <a:cxnSpLocks/>
          </p:cNvCxnSpPr>
          <p:nvPr/>
        </p:nvCxnSpPr>
        <p:spPr>
          <a:xfrm>
            <a:off x="3416989" y="4250544"/>
            <a:ext cx="0" cy="7539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43FB688-A721-491F-AA9A-9C05159DE31B}"/>
              </a:ext>
            </a:extLst>
          </p:cNvPr>
          <p:cNvCxnSpPr>
            <a:cxnSpLocks/>
          </p:cNvCxnSpPr>
          <p:nvPr/>
        </p:nvCxnSpPr>
        <p:spPr>
          <a:xfrm>
            <a:off x="5236924" y="4250544"/>
            <a:ext cx="0" cy="7539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3A3A93-73FC-437B-877C-A78F09840F4A}"/>
              </a:ext>
            </a:extLst>
          </p:cNvPr>
          <p:cNvCxnSpPr>
            <a:cxnSpLocks/>
          </p:cNvCxnSpPr>
          <p:nvPr/>
        </p:nvCxnSpPr>
        <p:spPr>
          <a:xfrm>
            <a:off x="6900953" y="4250544"/>
            <a:ext cx="0" cy="7539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560D128-351F-42F3-BD12-167563E899E6}"/>
              </a:ext>
            </a:extLst>
          </p:cNvPr>
          <p:cNvCxnSpPr>
            <a:cxnSpLocks/>
          </p:cNvCxnSpPr>
          <p:nvPr/>
        </p:nvCxnSpPr>
        <p:spPr>
          <a:xfrm>
            <a:off x="8824670" y="4250544"/>
            <a:ext cx="0" cy="7539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1FA9E19-6F1E-42D6-80D4-40A0D3B1AD5F}"/>
              </a:ext>
            </a:extLst>
          </p:cNvPr>
          <p:cNvCxnSpPr>
            <a:cxnSpLocks/>
          </p:cNvCxnSpPr>
          <p:nvPr/>
        </p:nvCxnSpPr>
        <p:spPr>
          <a:xfrm>
            <a:off x="10681389" y="4250544"/>
            <a:ext cx="0" cy="75394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2FC4EAE6-C75E-4947-9162-74080E473D0A}"/>
              </a:ext>
            </a:extLst>
          </p:cNvPr>
          <p:cNvCxnSpPr>
            <a:cxnSpLocks/>
            <a:stCxn id="30" idx="3"/>
          </p:cNvCxnSpPr>
          <p:nvPr/>
        </p:nvCxnSpPr>
        <p:spPr>
          <a:xfrm flipH="1" flipV="1">
            <a:off x="7443853" y="3390557"/>
            <a:ext cx="4156998" cy="2336005"/>
          </a:xfrm>
          <a:prstGeom prst="bentConnector3">
            <a:avLst>
              <a:gd name="adj1" fmla="val -5499"/>
            </a:avLst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箭头: 左 52">
            <a:extLst>
              <a:ext uri="{FF2B5EF4-FFF2-40B4-BE49-F238E27FC236}">
                <a16:creationId xmlns:a16="http://schemas.microsoft.com/office/drawing/2014/main" id="{CBA309F4-D3BD-4068-BF42-2AF4AA24C117}"/>
              </a:ext>
            </a:extLst>
          </p:cNvPr>
          <p:cNvSpPr/>
          <p:nvPr/>
        </p:nvSpPr>
        <p:spPr>
          <a:xfrm>
            <a:off x="3094155" y="3303141"/>
            <a:ext cx="1144683" cy="399635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9C02953-F03B-41BC-BB44-741F79E7428E}"/>
              </a:ext>
            </a:extLst>
          </p:cNvPr>
          <p:cNvSpPr txBox="1"/>
          <p:nvPr/>
        </p:nvSpPr>
        <p:spPr>
          <a:xfrm>
            <a:off x="3128802" y="3024231"/>
            <a:ext cx="11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Outcome</a:t>
            </a:r>
            <a:endParaRPr lang="zh-CN" altLang="en-US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1270C20-147B-4A76-B9C9-F1EA84198B4C}"/>
              </a:ext>
            </a:extLst>
          </p:cNvPr>
          <p:cNvCxnSpPr>
            <a:endCxn id="31" idx="2"/>
          </p:cNvCxnSpPr>
          <p:nvPr/>
        </p:nvCxnSpPr>
        <p:spPr>
          <a:xfrm>
            <a:off x="6893640" y="3962393"/>
            <a:ext cx="1" cy="262353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D92AC32-7A0A-4695-B40F-C6FC5E35BE70}"/>
              </a:ext>
            </a:extLst>
          </p:cNvPr>
          <p:cNvSpPr txBox="1"/>
          <p:nvPr/>
        </p:nvSpPr>
        <p:spPr>
          <a:xfrm>
            <a:off x="424869" y="1207079"/>
            <a:ext cx="737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Manual Inspection: </a:t>
            </a:r>
            <a:r>
              <a:rPr lang="en-US" altLang="zh-CN" b="1" dirty="0"/>
              <a:t>  Labor-intensive Tasks</a:t>
            </a:r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Machine Intelligence:</a:t>
            </a:r>
            <a:r>
              <a:rPr lang="en-US" altLang="zh-CN" b="1" dirty="0"/>
              <a:t>   Inaccurate Results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10BB1E04-C8A1-4EC8-8554-AC0ACBEC4FDD}"/>
              </a:ext>
            </a:extLst>
          </p:cNvPr>
          <p:cNvSpPr/>
          <p:nvPr/>
        </p:nvSpPr>
        <p:spPr>
          <a:xfrm>
            <a:off x="4482649" y="3131461"/>
            <a:ext cx="1346900" cy="64782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Reasoning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472CAA8-8851-4EDA-8678-0769CDCAC10F}"/>
              </a:ext>
            </a:extLst>
          </p:cNvPr>
          <p:cNvCxnSpPr>
            <a:cxnSpLocks/>
          </p:cNvCxnSpPr>
          <p:nvPr/>
        </p:nvCxnSpPr>
        <p:spPr>
          <a:xfrm flipH="1">
            <a:off x="5829549" y="3390557"/>
            <a:ext cx="617433" cy="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B2C0FAEB-BFF4-4CE2-9B57-8AAE623CA787}"/>
              </a:ext>
            </a:extLst>
          </p:cNvPr>
          <p:cNvCxnSpPr>
            <a:cxnSpLocks/>
          </p:cNvCxnSpPr>
          <p:nvPr/>
        </p:nvCxnSpPr>
        <p:spPr>
          <a:xfrm>
            <a:off x="5861479" y="3586234"/>
            <a:ext cx="688108" cy="0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1DA4940-DD87-43FB-B1E3-DD518FC3A707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C1191A-A236-4CAA-ABB2-9F03D50D6BBF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141ADB-D83C-4C2E-9C08-251D49C399C2}"/>
              </a:ext>
            </a:extLst>
          </p:cNvPr>
          <p:cNvSpPr txBox="1"/>
          <p:nvPr/>
        </p:nvSpPr>
        <p:spPr>
          <a:xfrm>
            <a:off x="4999375" y="-16318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Related Papers</a:t>
            </a:r>
            <a:endParaRPr lang="zh-CN" altLang="en-US" sz="12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69E538-00B1-465C-9A10-69C72C1A850F}"/>
              </a:ext>
            </a:extLst>
          </p:cNvPr>
          <p:cNvSpPr txBox="1"/>
          <p:nvPr/>
        </p:nvSpPr>
        <p:spPr>
          <a:xfrm>
            <a:off x="9651412" y="-12125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Surveillance Video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F050CFE6-131F-4213-904B-644D9129CC00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B81BBF7-6B1F-4766-930B-81AECA1643E0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6C44FBCD-17F8-4223-B57E-671177993749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C17DC61-D22A-4BA6-88CA-D0849DA6519A}"/>
              </a:ext>
            </a:extLst>
          </p:cNvPr>
          <p:cNvSpPr/>
          <p:nvPr/>
        </p:nvSpPr>
        <p:spPr>
          <a:xfrm>
            <a:off x="5134530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FBFC80C-9F03-401A-B6F4-2A4382B4AF7B}"/>
              </a:ext>
            </a:extLst>
          </p:cNvPr>
          <p:cNvSpPr/>
          <p:nvPr/>
        </p:nvSpPr>
        <p:spPr>
          <a:xfrm>
            <a:off x="5336782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8626D88-90F5-419D-BCA8-813C0C2CA4BA}"/>
              </a:ext>
            </a:extLst>
          </p:cNvPr>
          <p:cNvSpPr/>
          <p:nvPr/>
        </p:nvSpPr>
        <p:spPr>
          <a:xfrm>
            <a:off x="493227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D2737FE-65F1-4BDC-B3E5-62ADB2942D79}"/>
              </a:ext>
            </a:extLst>
          </p:cNvPr>
          <p:cNvSpPr/>
          <p:nvPr/>
        </p:nvSpPr>
        <p:spPr>
          <a:xfrm>
            <a:off x="5777286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16A22CB4-E41C-41C9-AB17-84F2C6B1C52D}"/>
              </a:ext>
            </a:extLst>
          </p:cNvPr>
          <p:cNvSpPr/>
          <p:nvPr/>
        </p:nvSpPr>
        <p:spPr>
          <a:xfrm>
            <a:off x="597953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82A04D03-A323-40E8-ACE5-8A774F2FFE32}"/>
              </a:ext>
            </a:extLst>
          </p:cNvPr>
          <p:cNvSpPr/>
          <p:nvPr/>
        </p:nvSpPr>
        <p:spPr>
          <a:xfrm>
            <a:off x="557503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3C938A8-16E0-4EEB-B200-3B0A6855B3E6}"/>
              </a:ext>
            </a:extLst>
          </p:cNvPr>
          <p:cNvSpPr/>
          <p:nvPr/>
        </p:nvSpPr>
        <p:spPr>
          <a:xfrm>
            <a:off x="6179967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03F2865-D219-4BF9-8A46-F5277DDDCC59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957E1A67-82C9-4D07-BD48-96D672058254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5DCB048-A0B5-4084-A625-B5A21C639847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21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Surveillance Video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9" y="1145304"/>
            <a:ext cx="106278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Analytics Target</a:t>
            </a:r>
          </a:p>
          <a:p>
            <a:r>
              <a:rPr lang="en-US" altLang="zh-CN" b="1" dirty="0"/>
              <a:t>     Reduce the time of watching videos.</a:t>
            </a:r>
          </a:p>
          <a:p>
            <a:r>
              <a:rPr lang="en-US" altLang="zh-CN" b="1" dirty="0"/>
              <a:t>     Understand video with low cost.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 Challenge</a:t>
            </a:r>
          </a:p>
          <a:p>
            <a:r>
              <a:rPr lang="en-US" altLang="zh-CN" b="1" dirty="0"/>
              <a:t>     Big Data</a:t>
            </a:r>
            <a:r>
              <a:rPr lang="zh-CN" altLang="en-US" b="1" dirty="0"/>
              <a:t>、</a:t>
            </a:r>
            <a:r>
              <a:rPr lang="en-US" altLang="zh-CN" b="1" dirty="0"/>
              <a:t>Uneven Quality</a:t>
            </a:r>
          </a:p>
          <a:p>
            <a:r>
              <a:rPr lang="en-US" altLang="zh-CN" b="1" dirty="0"/>
              <a:t>     Noise Data</a:t>
            </a:r>
          </a:p>
          <a:p>
            <a:r>
              <a:rPr lang="en-US" altLang="zh-CN" b="1" dirty="0"/>
              <a:t>     Loose Structures or Without Story Units</a:t>
            </a:r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 Challenge</a:t>
            </a:r>
          </a:p>
          <a:p>
            <a:r>
              <a:rPr lang="en-US" altLang="zh-CN" b="1" dirty="0"/>
              <a:t>     Limited pixel space.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858343-5248-45A6-9265-C129223FA649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1CF919-63AF-4F37-95A2-82304DBA2F8E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913E50-1D6D-4AE0-BEC5-9DC72E60FE30}"/>
              </a:ext>
            </a:extLst>
          </p:cNvPr>
          <p:cNvSpPr txBox="1"/>
          <p:nvPr/>
        </p:nvSpPr>
        <p:spPr>
          <a:xfrm>
            <a:off x="4999375" y="-16318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Related Papers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0F6386-5D77-438A-94A9-E5799D8B3CD2}"/>
              </a:ext>
            </a:extLst>
          </p:cNvPr>
          <p:cNvSpPr txBox="1"/>
          <p:nvPr/>
        </p:nvSpPr>
        <p:spPr>
          <a:xfrm>
            <a:off x="9651412" y="-12125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Surveillance Video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86FF33-BC65-4D44-A8D9-1AF5D41058C2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DBA03C4-EC14-4F56-86F5-1A5A300AB030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F17C3C3-DBC5-487E-8BC3-79A88994DBDA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0F910B2-BCAF-4C09-A5E2-70979963582D}"/>
              </a:ext>
            </a:extLst>
          </p:cNvPr>
          <p:cNvSpPr/>
          <p:nvPr/>
        </p:nvSpPr>
        <p:spPr>
          <a:xfrm>
            <a:off x="5134530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060652A-2392-41D6-85BB-C9F98480CFF0}"/>
              </a:ext>
            </a:extLst>
          </p:cNvPr>
          <p:cNvSpPr/>
          <p:nvPr/>
        </p:nvSpPr>
        <p:spPr>
          <a:xfrm>
            <a:off x="5336782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6FA5462-71FA-49E4-A5AD-51E24B5B27DC}"/>
              </a:ext>
            </a:extLst>
          </p:cNvPr>
          <p:cNvSpPr/>
          <p:nvPr/>
        </p:nvSpPr>
        <p:spPr>
          <a:xfrm>
            <a:off x="493227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24C2F94-DEBD-4926-B130-C7F157E5C24E}"/>
              </a:ext>
            </a:extLst>
          </p:cNvPr>
          <p:cNvSpPr/>
          <p:nvPr/>
        </p:nvSpPr>
        <p:spPr>
          <a:xfrm>
            <a:off x="5777286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515EC24-D4F8-4458-8E7F-AF0FCE3270B6}"/>
              </a:ext>
            </a:extLst>
          </p:cNvPr>
          <p:cNvSpPr/>
          <p:nvPr/>
        </p:nvSpPr>
        <p:spPr>
          <a:xfrm>
            <a:off x="597953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8B1C20A-F87D-471E-9F2E-F3D3840011A5}"/>
              </a:ext>
            </a:extLst>
          </p:cNvPr>
          <p:cNvSpPr/>
          <p:nvPr/>
        </p:nvSpPr>
        <p:spPr>
          <a:xfrm>
            <a:off x="557503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4FD2357-B41D-4332-8518-5D42F6DEB15C}"/>
              </a:ext>
            </a:extLst>
          </p:cNvPr>
          <p:cNvSpPr/>
          <p:nvPr/>
        </p:nvSpPr>
        <p:spPr>
          <a:xfrm>
            <a:off x="6179967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C315431-8F78-45C4-A368-15678B65AE8B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8013AA0-0284-44B6-AB5F-45C92B001A70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439089F-7FAC-4B66-BAEE-6D9FA03F6362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20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2793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1" y="220981"/>
            <a:ext cx="8746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8" y="819046"/>
            <a:ext cx="1160863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[1] M. John, K. Kurzhals and T. Ertl. "Visual Exploration of Topics in Multimedia News Corpora." Proceedings of International Conference Information Visualization. 2019.</a:t>
            </a:r>
          </a:p>
          <a:p>
            <a:r>
              <a:rPr lang="en-US" altLang="zh-CN" sz="1600" b="1" dirty="0"/>
              <a:t>[2] T. Tang, Y. Wu, et al. "VideoModerator: A Risk-aware Framework for Multimodal Video Moderation in E-Commerce." IEEE Transactions on Visualization and Computer Graphics. 2021.</a:t>
            </a:r>
          </a:p>
          <a:p>
            <a:r>
              <a:rPr lang="en-US" altLang="zh-CN" sz="1600" b="1" dirty="0"/>
              <a:t>[3] C. </a:t>
            </a:r>
            <a:r>
              <a:rPr lang="it-IT" altLang="zh-CN" sz="1600" b="1" dirty="0"/>
              <a:t>Ma, J. Song, et al. </a:t>
            </a:r>
            <a:r>
              <a:rPr lang="en-US" altLang="zh-CN" sz="1600" b="1" dirty="0"/>
              <a:t>"EmotionMap: Visual Analysis of Video Emotional Content on a Map."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Journal of Computer Science and Technology. 2020.</a:t>
            </a:r>
          </a:p>
          <a:p>
            <a:r>
              <a:rPr lang="en-US" altLang="zh-CN" sz="1600" b="1" dirty="0"/>
              <a:t>[4] A. Wu and H. Qu. "Multimodal Analysis of Video Collections: Visual Exploration of Presentation Techniques in TED Talks." IEEE Transactions on Visualization and Computer Graphics. 2018.</a:t>
            </a:r>
          </a:p>
          <a:p>
            <a:r>
              <a:rPr lang="en-US" altLang="zh-CN" sz="1600" b="1" dirty="0"/>
              <a:t>[5] H. Zeng, X. Wang, et al. "EmoCo: Visual Analysis of Emotion Coherence in Presentation Videos." IEEE Transactions on Visualization and Computer Graphics. 2019.</a:t>
            </a:r>
          </a:p>
          <a:p>
            <a:r>
              <a:rPr lang="en-US" altLang="zh-CN" sz="1600" b="1" dirty="0"/>
              <a:t>[6] K. Maher, Z. Huang, et al. "E-</a:t>
            </a:r>
            <a:r>
              <a:rPr lang="en-US" altLang="zh-CN" sz="1600" b="1" dirty="0" err="1"/>
              <a:t>ffective</a:t>
            </a:r>
            <a:r>
              <a:rPr lang="en-US" altLang="zh-CN" sz="1600" b="1" dirty="0"/>
              <a:t>: A Visual Analytic System for Exploring the Emotion and Effectiveness of Inspirational Speeches." IEEE Transactions on Visualization and Computer Graphics. 2021.</a:t>
            </a:r>
          </a:p>
          <a:p>
            <a:r>
              <a:rPr lang="en-US" altLang="zh-CN" sz="1600" b="1" dirty="0"/>
              <a:t>[7] M. Stein, H. Janetzko, et al. "Bring it to the pitch: Combining Video and Movement Data to Enhance Team Sport Analysis." IEEE Transactions on Visualization and Computer Graphics. 2017.</a:t>
            </a:r>
          </a:p>
          <a:p>
            <a:r>
              <a:rPr lang="en-US" altLang="zh-CN" sz="1600" b="1" dirty="0"/>
              <a:t>[8] Z. Chen, S. Ye, et al. "Augmenting Sports Videos with VisCommentator." IEEE Transactions on Visualization and Computer Graphics. 2021.</a:t>
            </a:r>
          </a:p>
          <a:p>
            <a:r>
              <a:rPr lang="en-US" altLang="zh-CN" sz="1600" b="1" dirty="0"/>
              <a:t>[9] G. Chan, L.G. Nonato, et al. "Motion Browser: Visualizing and Understanding Complex Upper Limb Movement under Obstetrical Brachial Plexus Injuries." IEEE Transactions on Visualization and Computer Graphics. 2019.</a:t>
            </a:r>
          </a:p>
          <a:p>
            <a:r>
              <a:rPr lang="en-US" altLang="zh-CN" sz="1600" b="1" dirty="0"/>
              <a:t>[10] C. Lee, Y. Kim, et al. "A Visual Analytics System for Exploring, Monitoring, and Forecasting Road Traffic Congestion." IEEE Transactions on Visualization and Computer Graphics. 2019.</a:t>
            </a:r>
          </a:p>
          <a:p>
            <a:r>
              <a:rPr lang="en-US" altLang="zh-CN" sz="1600" b="1" dirty="0"/>
              <a:t>[11] H. Zeng, X. Shu, et al. "EmotionCues: Emotion-oriented Visual Summarization of Classroom Videos."</a:t>
            </a:r>
          </a:p>
          <a:p>
            <a:r>
              <a:rPr lang="en-US" altLang="zh-CN" sz="1600" b="1" dirty="0"/>
              <a:t>IEEE Transactions on Visualization and Computer Graphics. 2020.</a:t>
            </a:r>
          </a:p>
          <a:p>
            <a:r>
              <a:rPr lang="en-US" altLang="zh-CN" sz="1600" b="1" dirty="0"/>
              <a:t>[12] H. </a:t>
            </a:r>
            <a:r>
              <a:rPr lang="fi-FI" altLang="zh-CN" sz="1600" b="1" dirty="0"/>
              <a:t>Li, M. Xu, et al. </a:t>
            </a:r>
            <a:r>
              <a:rPr lang="en-US" altLang="zh-CN" sz="1600" b="1" dirty="0"/>
              <a:t>"A visual Analytics Approach to Facilitate the Proctoring of Online Exams."</a:t>
            </a:r>
            <a:r>
              <a:rPr lang="fi-FI" altLang="zh-CN" sz="1600" b="1" dirty="0"/>
              <a:t> </a:t>
            </a:r>
            <a:r>
              <a:rPr lang="en-US" altLang="zh-CN" sz="1600" b="1" dirty="0"/>
              <a:t>Proceedings of CHI Conference on Human Factors in Computing Systems</a:t>
            </a:r>
            <a:r>
              <a:rPr lang="fi-FI" altLang="zh-CN" sz="1600" b="1" dirty="0"/>
              <a:t>. 2021.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53320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424871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Outline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3786911" y="1477816"/>
            <a:ext cx="4858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Background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Multimedia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Video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Visual Analytics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Related Papers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Media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Entertainment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Sport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Medical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Surveillance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Surveillance Video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Goals and Challenges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Video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4145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Multimedia Data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9" y="1225206"/>
            <a:ext cx="7167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</a:t>
            </a:r>
            <a:r>
              <a:rPr lang="en-US" altLang="zh-CN" b="1" dirty="0"/>
              <a:t>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Audio</a:t>
            </a:r>
            <a:r>
              <a:rPr lang="en-US" altLang="zh-CN" b="1" dirty="0"/>
              <a:t>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Text</a:t>
            </a:r>
            <a:r>
              <a:rPr lang="en-US" altLang="zh-CN" b="1" dirty="0"/>
              <a:t>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Sensor</a:t>
            </a:r>
            <a:r>
              <a:rPr lang="en-US" altLang="zh-CN" b="1" dirty="0"/>
              <a:t> data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Other data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CF5AF00-6856-41B4-84DA-CDAC10C052FB}"/>
              </a:ext>
            </a:extLst>
          </p:cNvPr>
          <p:cNvGrpSpPr/>
          <p:nvPr/>
        </p:nvGrpSpPr>
        <p:grpSpPr>
          <a:xfrm>
            <a:off x="4027055" y="3495310"/>
            <a:ext cx="6588614" cy="751681"/>
            <a:chOff x="4027055" y="3495310"/>
            <a:chExt cx="6588614" cy="751681"/>
          </a:xfrm>
        </p:grpSpPr>
        <p:sp>
          <p:nvSpPr>
            <p:cNvPr id="17" name="左大括号 16">
              <a:extLst>
                <a:ext uri="{FF2B5EF4-FFF2-40B4-BE49-F238E27FC236}">
                  <a16:creationId xmlns:a16="http://schemas.microsoft.com/office/drawing/2014/main" id="{A9B5D31C-EF71-45EC-A5E7-9F681AB725BD}"/>
                </a:ext>
              </a:extLst>
            </p:cNvPr>
            <p:cNvSpPr/>
            <p:nvPr/>
          </p:nvSpPr>
          <p:spPr>
            <a:xfrm rot="16200000">
              <a:off x="7160533" y="361832"/>
              <a:ext cx="321658" cy="6588614"/>
            </a:xfrm>
            <a:prstGeom prst="leftBrac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4A81B3C-4DE2-48F7-864D-BF9F6DC8B2DB}"/>
                </a:ext>
              </a:extLst>
            </p:cNvPr>
            <p:cNvSpPr txBox="1"/>
            <p:nvPr/>
          </p:nvSpPr>
          <p:spPr>
            <a:xfrm>
              <a:off x="6592308" y="3846881"/>
              <a:ext cx="2327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Multimodal</a:t>
              </a:r>
              <a:endParaRPr lang="zh-CN" altLang="en-US" sz="2000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87F155-7318-4ED6-AF77-CE972929B37B}"/>
              </a:ext>
            </a:extLst>
          </p:cNvPr>
          <p:cNvGrpSpPr/>
          <p:nvPr/>
        </p:nvGrpSpPr>
        <p:grpSpPr>
          <a:xfrm>
            <a:off x="3077871" y="2539734"/>
            <a:ext cx="7969798" cy="912169"/>
            <a:chOff x="3077871" y="2539734"/>
            <a:chExt cx="7969798" cy="912169"/>
          </a:xfrm>
        </p:grpSpPr>
        <p:pic>
          <p:nvPicPr>
            <p:cNvPr id="4" name="图片 3" descr="形状&#10;&#10;低可信度描述已自动生成">
              <a:extLst>
                <a:ext uri="{FF2B5EF4-FFF2-40B4-BE49-F238E27FC236}">
                  <a16:creationId xmlns:a16="http://schemas.microsoft.com/office/drawing/2014/main" id="{B707FF1D-D8EC-437D-8CE1-B9671873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871" y="2539734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 descr="图标&#10;&#10;描述已自动生成">
              <a:extLst>
                <a:ext uri="{FF2B5EF4-FFF2-40B4-BE49-F238E27FC236}">
                  <a16:creationId xmlns:a16="http://schemas.microsoft.com/office/drawing/2014/main" id="{47AD9147-3A26-4EC4-8122-2665EC8F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375" y="2539734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图片 9" descr="黑白色的标志&#10;&#10;中度可信度描述已自动生成">
              <a:extLst>
                <a:ext uri="{FF2B5EF4-FFF2-40B4-BE49-F238E27FC236}">
                  <a16:creationId xmlns:a16="http://schemas.microsoft.com/office/drawing/2014/main" id="{D32D223A-8EC4-49BB-AD2B-22408EB18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308" y="2539734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图片 11" descr="形状&#10;&#10;低可信度描述已自动生成">
              <a:extLst>
                <a:ext uri="{FF2B5EF4-FFF2-40B4-BE49-F238E27FC236}">
                  <a16:creationId xmlns:a16="http://schemas.microsoft.com/office/drawing/2014/main" id="{216F944C-2A2A-4D62-B4A5-08AFB9618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05" y="2545742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图片 13" descr="徽标&#10;&#10;中度可信度描述已自动生成">
              <a:extLst>
                <a:ext uri="{FF2B5EF4-FFF2-40B4-BE49-F238E27FC236}">
                  <a16:creationId xmlns:a16="http://schemas.microsoft.com/office/drawing/2014/main" id="{7E20E5BE-B83D-4C60-9262-54196E88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637" y="2587903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图片 15" descr="形状&#10;&#10;低可信度描述已自动生成">
              <a:extLst>
                <a:ext uri="{FF2B5EF4-FFF2-40B4-BE49-F238E27FC236}">
                  <a16:creationId xmlns:a16="http://schemas.microsoft.com/office/drawing/2014/main" id="{C4C8C603-BC98-4CC2-B48A-16B7E99A7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669" y="2539734"/>
              <a:ext cx="864000" cy="864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图片 19" descr="形状&#10;&#10;低可信度描述已自动生成">
              <a:extLst>
                <a:ext uri="{FF2B5EF4-FFF2-40B4-BE49-F238E27FC236}">
                  <a16:creationId xmlns:a16="http://schemas.microsoft.com/office/drawing/2014/main" id="{B01EBA29-FEB5-4171-83E8-87A6EABD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35" y="2545742"/>
              <a:ext cx="864000" cy="864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B77F6A-C886-4622-8CEB-279C39E2F2E0}"/>
              </a:ext>
            </a:extLst>
          </p:cNvPr>
          <p:cNvGrpSpPr/>
          <p:nvPr/>
        </p:nvGrpSpPr>
        <p:grpSpPr>
          <a:xfrm>
            <a:off x="3077871" y="4392604"/>
            <a:ext cx="8371673" cy="1285219"/>
            <a:chOff x="3077871" y="4392604"/>
            <a:chExt cx="8371673" cy="1285219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C8A7F060-576B-4676-A0E8-D2DD3ECE86DD}"/>
                </a:ext>
              </a:extLst>
            </p:cNvPr>
            <p:cNvSpPr/>
            <p:nvPr/>
          </p:nvSpPr>
          <p:spPr>
            <a:xfrm>
              <a:off x="3077871" y="5019357"/>
              <a:ext cx="1854407" cy="658466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Multimodal Representation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0832D8DB-29B5-4E65-8C09-3F9F7B48D269}"/>
                </a:ext>
              </a:extLst>
            </p:cNvPr>
            <p:cNvSpPr/>
            <p:nvPr/>
          </p:nvSpPr>
          <p:spPr>
            <a:xfrm>
              <a:off x="5075435" y="5019355"/>
              <a:ext cx="1436261" cy="64824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Translation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A5262CE7-C029-48F7-887A-C1396D61BAF8}"/>
                </a:ext>
              </a:extLst>
            </p:cNvPr>
            <p:cNvSpPr/>
            <p:nvPr/>
          </p:nvSpPr>
          <p:spPr>
            <a:xfrm>
              <a:off x="6620471" y="5019353"/>
              <a:ext cx="1343898" cy="64824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Alignment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7C5B4090-76C8-408B-99D5-25529333030F}"/>
                </a:ext>
              </a:extLst>
            </p:cNvPr>
            <p:cNvSpPr/>
            <p:nvPr/>
          </p:nvSpPr>
          <p:spPr>
            <a:xfrm>
              <a:off x="8073144" y="5019355"/>
              <a:ext cx="1771280" cy="64824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Multimodal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Fusion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0299C19C-CE61-43B9-AAC6-425BAD3E20A2}"/>
                </a:ext>
              </a:extLst>
            </p:cNvPr>
            <p:cNvSpPr/>
            <p:nvPr/>
          </p:nvSpPr>
          <p:spPr>
            <a:xfrm>
              <a:off x="9953199" y="5019354"/>
              <a:ext cx="1496345" cy="64824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Co-learning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D3226950-99D7-4700-B3D9-BB2BE67C7491}"/>
                </a:ext>
              </a:extLst>
            </p:cNvPr>
            <p:cNvSpPr/>
            <p:nvPr/>
          </p:nvSpPr>
          <p:spPr>
            <a:xfrm>
              <a:off x="7137591" y="4392604"/>
              <a:ext cx="304800" cy="481138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F646BCC-8A12-4373-9AA1-BAEC3B278708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B26C67-0D69-4565-A54D-5122A79B9FA3}"/>
              </a:ext>
            </a:extLst>
          </p:cNvPr>
          <p:cNvSpPr txBox="1"/>
          <p:nvPr/>
        </p:nvSpPr>
        <p:spPr>
          <a:xfrm>
            <a:off x="1073520" y="-12125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Background</a:t>
            </a:r>
            <a:endParaRPr lang="zh-CN" altLang="en-US" sz="12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E2C950-97F9-4BAD-9375-4DBF198CE6E4}"/>
              </a:ext>
            </a:extLst>
          </p:cNvPr>
          <p:cNvSpPr txBox="1"/>
          <p:nvPr/>
        </p:nvSpPr>
        <p:spPr>
          <a:xfrm>
            <a:off x="4999375" y="-16318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Related Papers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293111-8FFF-4A6F-8415-610BF84F1A44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Surveillance Video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DCFA8D0-4C43-4EA2-B1A6-67180815A467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DBEB3A0-35FA-4DC9-9DD5-07B4645369CE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3BBF2E1-4450-42D0-A1B6-DD8A98174F90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FC8446B-8F43-4AA4-BFF4-5234011925D2}"/>
              </a:ext>
            </a:extLst>
          </p:cNvPr>
          <p:cNvSpPr/>
          <p:nvPr/>
        </p:nvSpPr>
        <p:spPr>
          <a:xfrm>
            <a:off x="5134530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01B403F-F6D3-43B3-ACBF-CD90D2B6CCAC}"/>
              </a:ext>
            </a:extLst>
          </p:cNvPr>
          <p:cNvSpPr/>
          <p:nvPr/>
        </p:nvSpPr>
        <p:spPr>
          <a:xfrm>
            <a:off x="5336782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CEA62-852F-427F-8D78-425734F44A07}"/>
              </a:ext>
            </a:extLst>
          </p:cNvPr>
          <p:cNvSpPr/>
          <p:nvPr/>
        </p:nvSpPr>
        <p:spPr>
          <a:xfrm>
            <a:off x="493227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68E939D-3696-4414-A212-97C4E2E90DEF}"/>
              </a:ext>
            </a:extLst>
          </p:cNvPr>
          <p:cNvSpPr/>
          <p:nvPr/>
        </p:nvSpPr>
        <p:spPr>
          <a:xfrm>
            <a:off x="5777286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C1E4AEF-47AC-4B4A-8088-A82882B71551}"/>
              </a:ext>
            </a:extLst>
          </p:cNvPr>
          <p:cNvSpPr/>
          <p:nvPr/>
        </p:nvSpPr>
        <p:spPr>
          <a:xfrm>
            <a:off x="597953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64B0F87-30B4-472E-91A2-99251B072C88}"/>
              </a:ext>
            </a:extLst>
          </p:cNvPr>
          <p:cNvSpPr/>
          <p:nvPr/>
        </p:nvSpPr>
        <p:spPr>
          <a:xfrm>
            <a:off x="557503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FB2E7DF-F999-4DCF-B2A0-E9EB173D0221}"/>
              </a:ext>
            </a:extLst>
          </p:cNvPr>
          <p:cNvSpPr/>
          <p:nvPr/>
        </p:nvSpPr>
        <p:spPr>
          <a:xfrm>
            <a:off x="6179967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839D11C-5D90-4F1C-919F-49A196048AAE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7EC7892-CE41-4E74-BC9E-48C91FE15A90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5A83F7A-2180-4FB0-B31D-8BC97F263134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9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Video Data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9" y="1145304"/>
            <a:ext cx="716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Input</a:t>
            </a:r>
            <a:r>
              <a:rPr lang="en-US" altLang="zh-CN" b="1" dirty="0"/>
              <a:t> State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2403AB-8AA8-4BDD-B793-976FDF213495}"/>
              </a:ext>
            </a:extLst>
          </p:cNvPr>
          <p:cNvSpPr txBox="1"/>
          <p:nvPr/>
        </p:nvSpPr>
        <p:spPr>
          <a:xfrm>
            <a:off x="355327" y="3836718"/>
            <a:ext cx="716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Application</a:t>
            </a:r>
            <a:r>
              <a:rPr lang="en-US" altLang="zh-CN" b="1" dirty="0"/>
              <a:t> Type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7E25A0-A734-46E1-94BB-8DACEFE9B3A1}"/>
              </a:ext>
            </a:extLst>
          </p:cNvPr>
          <p:cNvSpPr txBox="1"/>
          <p:nvPr/>
        </p:nvSpPr>
        <p:spPr>
          <a:xfrm>
            <a:off x="790743" y="1585951"/>
            <a:ext cx="276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Online  ||  Offline</a:t>
            </a:r>
            <a:endParaRPr lang="zh-CN" altLang="en-US" b="1" dirty="0"/>
          </a:p>
        </p:txBody>
      </p:sp>
      <p:pic>
        <p:nvPicPr>
          <p:cNvPr id="16" name="图片 15" descr="图表, 图示&#10;&#10;描述已自动生成">
            <a:extLst>
              <a:ext uri="{FF2B5EF4-FFF2-40B4-BE49-F238E27FC236}">
                <a16:creationId xmlns:a16="http://schemas.microsoft.com/office/drawing/2014/main" id="{73B62D32-EAE4-4D29-95D8-9052C216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15532" r="19976" b="23884"/>
          <a:stretch/>
        </p:blipFill>
        <p:spPr>
          <a:xfrm>
            <a:off x="3939038" y="1044721"/>
            <a:ext cx="5304423" cy="2646650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8E403C25-0A6B-4EEA-90C7-CF42AC50C0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10097" r="50000" b="1360"/>
          <a:stretch/>
        </p:blipFill>
        <p:spPr>
          <a:xfrm>
            <a:off x="3560577" y="3836718"/>
            <a:ext cx="2267568" cy="292277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DB9DB44-B47F-40EE-83D0-BEE7360DB490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88A53F-BCDA-4428-9BB2-398DE8548079}"/>
              </a:ext>
            </a:extLst>
          </p:cNvPr>
          <p:cNvSpPr txBox="1"/>
          <p:nvPr/>
        </p:nvSpPr>
        <p:spPr>
          <a:xfrm>
            <a:off x="1073520" y="-12125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Background</a:t>
            </a:r>
            <a:endParaRPr lang="zh-CN" altLang="en-US" sz="1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D553A9-4B7A-463C-A0F3-B18F993B6D39}"/>
              </a:ext>
            </a:extLst>
          </p:cNvPr>
          <p:cNvSpPr txBox="1"/>
          <p:nvPr/>
        </p:nvSpPr>
        <p:spPr>
          <a:xfrm>
            <a:off x="4999375" y="-16318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Related Papers</a:t>
            </a:r>
            <a:endParaRPr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D937FF-39F7-4D33-AD00-C8F2D3B2B36A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AAC4869-8F58-4D74-BC53-7E302D39BBC0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DAE0C46-27AF-4BBE-AFBB-11D2DED7E495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CEB299-385B-4834-AAB5-2C470C8AAD92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AB1ECFA-B615-4271-8D22-42C63BA2D12F}"/>
              </a:ext>
            </a:extLst>
          </p:cNvPr>
          <p:cNvSpPr/>
          <p:nvPr/>
        </p:nvSpPr>
        <p:spPr>
          <a:xfrm>
            <a:off x="5134530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2352865-01E2-422B-8554-A943A9AD0325}"/>
              </a:ext>
            </a:extLst>
          </p:cNvPr>
          <p:cNvSpPr/>
          <p:nvPr/>
        </p:nvSpPr>
        <p:spPr>
          <a:xfrm>
            <a:off x="5336782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B6AF044-530F-4A2A-9385-4B729BF8936E}"/>
              </a:ext>
            </a:extLst>
          </p:cNvPr>
          <p:cNvSpPr/>
          <p:nvPr/>
        </p:nvSpPr>
        <p:spPr>
          <a:xfrm>
            <a:off x="493227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B9C40B9-CE5D-42EE-82BA-C00FE24C8B0C}"/>
              </a:ext>
            </a:extLst>
          </p:cNvPr>
          <p:cNvSpPr/>
          <p:nvPr/>
        </p:nvSpPr>
        <p:spPr>
          <a:xfrm>
            <a:off x="5777286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27B5E60-E39A-41BA-A75C-8EF5A289831F}"/>
              </a:ext>
            </a:extLst>
          </p:cNvPr>
          <p:cNvSpPr/>
          <p:nvPr/>
        </p:nvSpPr>
        <p:spPr>
          <a:xfrm>
            <a:off x="597953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E537110-CA94-4432-B48F-5A8B3856FFD5}"/>
              </a:ext>
            </a:extLst>
          </p:cNvPr>
          <p:cNvSpPr/>
          <p:nvPr/>
        </p:nvSpPr>
        <p:spPr>
          <a:xfrm>
            <a:off x="557503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C8F6B2E-EEFC-4815-B902-187E66FB0D7F}"/>
              </a:ext>
            </a:extLst>
          </p:cNvPr>
          <p:cNvSpPr/>
          <p:nvPr/>
        </p:nvSpPr>
        <p:spPr>
          <a:xfrm>
            <a:off x="6179967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3162C4-7AFE-44D2-AEC7-179F927BACEC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342B52E-C16A-4BEB-A24C-BF1396CBDF77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87D0C1A-C704-4A8B-AFAB-D9565BE2ADF7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Video Analytics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3A5051-E7DD-4002-BFE4-6FC2F2C3533B}"/>
              </a:ext>
            </a:extLst>
          </p:cNvPr>
          <p:cNvSpPr txBox="1"/>
          <p:nvPr/>
        </p:nvSpPr>
        <p:spPr>
          <a:xfrm>
            <a:off x="424869" y="1145304"/>
            <a:ext cx="10627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Low Level </a:t>
            </a:r>
            <a:r>
              <a:rPr lang="en-US" altLang="zh-CN" b="1" dirty="0"/>
              <a:t>Vision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en-US" altLang="zh-CN" b="1" dirty="0"/>
              <a:t>Optical Flow Estimation</a:t>
            </a:r>
          </a:p>
          <a:p>
            <a:r>
              <a:rPr lang="en-US" altLang="zh-CN" b="1" dirty="0"/>
              <a:t>      Image Segmentation</a:t>
            </a:r>
          </a:p>
          <a:p>
            <a:r>
              <a:rPr lang="en-US" altLang="zh-CN" b="1" dirty="0"/>
              <a:t>      Feature Extraction</a:t>
            </a:r>
          </a:p>
          <a:p>
            <a:r>
              <a:rPr lang="en-US" altLang="zh-CN" b="1" dirty="0"/>
              <a:t>                ……</a:t>
            </a:r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High Level </a:t>
            </a:r>
            <a:r>
              <a:rPr lang="en-US" altLang="zh-CN" b="1" dirty="0"/>
              <a:t>Vision</a:t>
            </a:r>
          </a:p>
          <a:p>
            <a:r>
              <a:rPr lang="en-US" altLang="zh-CN" b="1" dirty="0"/>
              <a:t>      Detection, Recognition, Tracking ……</a:t>
            </a:r>
            <a:endParaRPr lang="zh-CN" altLang="en-US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29F009-CD2C-4F8A-A2F7-B66E23452E6F}"/>
              </a:ext>
            </a:extLst>
          </p:cNvPr>
          <p:cNvGrpSpPr/>
          <p:nvPr/>
        </p:nvGrpSpPr>
        <p:grpSpPr>
          <a:xfrm>
            <a:off x="5659577" y="2295991"/>
            <a:ext cx="6283041" cy="3779661"/>
            <a:chOff x="5659577" y="2295991"/>
            <a:chExt cx="6283041" cy="377966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02048874-0E73-4291-A3F9-9AB7E11755C1}"/>
                </a:ext>
              </a:extLst>
            </p:cNvPr>
            <p:cNvSpPr/>
            <p:nvPr/>
          </p:nvSpPr>
          <p:spPr>
            <a:xfrm>
              <a:off x="5809668" y="2672259"/>
              <a:ext cx="1708734" cy="3541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Video Data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A7E964-102B-4FC0-B859-AEBC5F006133}"/>
                </a:ext>
              </a:extLst>
            </p:cNvPr>
            <p:cNvSpPr/>
            <p:nvPr/>
          </p:nvSpPr>
          <p:spPr>
            <a:xfrm>
              <a:off x="5659577" y="3714986"/>
              <a:ext cx="2008916" cy="56012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Low Level Vision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04F61E5-B5D3-46E2-9E8A-11E7531BAB9E}"/>
                </a:ext>
              </a:extLst>
            </p:cNvPr>
            <p:cNvSpPr/>
            <p:nvPr/>
          </p:nvSpPr>
          <p:spPr>
            <a:xfrm>
              <a:off x="5659577" y="5488567"/>
              <a:ext cx="2008916" cy="58708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High Level Vision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0F70531-906F-4A40-A1AF-F2FA5C18832D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6664035" y="3026431"/>
              <a:ext cx="0" cy="688555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12B0D8D-41D1-4F8E-AC2A-22FA341779D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664035" y="4275112"/>
              <a:ext cx="0" cy="1213455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F2CABE3-1E26-45FA-9342-20395DF3C5E0}"/>
                </a:ext>
              </a:extLst>
            </p:cNvPr>
            <p:cNvSpPr/>
            <p:nvPr/>
          </p:nvSpPr>
          <p:spPr>
            <a:xfrm>
              <a:off x="8374148" y="3790522"/>
              <a:ext cx="1708734" cy="409053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Abstraction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0102C0B-6748-4A4B-BAC4-EFBD6A1A77AF}"/>
                </a:ext>
              </a:extLst>
            </p:cNvPr>
            <p:cNvSpPr/>
            <p:nvPr/>
          </p:nvSpPr>
          <p:spPr>
            <a:xfrm>
              <a:off x="8374148" y="5577582"/>
              <a:ext cx="1708734" cy="40905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Model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C4B18F9-891D-4007-9105-541092E938BD}"/>
                </a:ext>
              </a:extLst>
            </p:cNvPr>
            <p:cNvSpPr/>
            <p:nvPr/>
          </p:nvSpPr>
          <p:spPr>
            <a:xfrm>
              <a:off x="8183063" y="4662466"/>
              <a:ext cx="2090904" cy="4090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Visualization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529E959-EF6A-41E2-926D-2EF67C6CF77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228515" y="4199575"/>
              <a:ext cx="0" cy="479525"/>
            </a:xfrm>
            <a:prstGeom prst="straightConnector1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74FB452D-F277-4BE5-AC12-B8A0B416A4C9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9228515" y="5088153"/>
              <a:ext cx="0" cy="489429"/>
            </a:xfrm>
            <a:prstGeom prst="straightConnector1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3DA1BEC-5B7F-46E2-AACA-B73E1FBE1C1F}"/>
                </a:ext>
              </a:extLst>
            </p:cNvPr>
            <p:cNvCxnSpPr>
              <a:stCxn id="9" idx="3"/>
              <a:endCxn id="17" idx="1"/>
            </p:cNvCxnSpPr>
            <p:nvPr/>
          </p:nvCxnSpPr>
          <p:spPr>
            <a:xfrm flipV="1">
              <a:off x="7668493" y="5782109"/>
              <a:ext cx="705655" cy="1"/>
            </a:xfrm>
            <a:prstGeom prst="straightConnector1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82D5128-99AB-463C-AD63-FE66A60C8D30}"/>
                </a:ext>
              </a:extLst>
            </p:cNvPr>
            <p:cNvCxnSpPr>
              <a:stCxn id="8" idx="3"/>
              <a:endCxn id="16" idx="1"/>
            </p:cNvCxnSpPr>
            <p:nvPr/>
          </p:nvCxnSpPr>
          <p:spPr>
            <a:xfrm>
              <a:off x="7668493" y="3995049"/>
              <a:ext cx="705655" cy="0"/>
            </a:xfrm>
            <a:prstGeom prst="straightConnector1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7CB1869-52B1-411D-A2A6-C3EA31DB0903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9744580" y="2106251"/>
              <a:ext cx="0" cy="720000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2813CF3-90DA-41C1-86CE-1DD31C1F0109}"/>
                </a:ext>
              </a:extLst>
            </p:cNvPr>
            <p:cNvSpPr txBox="1"/>
            <p:nvPr/>
          </p:nvSpPr>
          <p:spPr>
            <a:xfrm>
              <a:off x="10104580" y="2295991"/>
              <a:ext cx="1838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/>
                <a:t>Computer Vision</a:t>
              </a:r>
              <a:endParaRPr lang="zh-CN" altLang="en-US" sz="1600" b="1" i="1" dirty="0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1ADE31A-57F4-4896-902C-556601781FE3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9744580" y="2434142"/>
              <a:ext cx="0" cy="720000"/>
            </a:xfrm>
            <a:prstGeom prst="straightConnector1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541D5E9-951B-479A-B69A-52195BE6BF7C}"/>
                </a:ext>
              </a:extLst>
            </p:cNvPr>
            <p:cNvSpPr txBox="1"/>
            <p:nvPr/>
          </p:nvSpPr>
          <p:spPr>
            <a:xfrm>
              <a:off x="10104580" y="2629213"/>
              <a:ext cx="1708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i="1" dirty="0"/>
                <a:t>Visualization</a:t>
              </a:r>
              <a:endParaRPr lang="zh-CN" altLang="en-US" sz="1600" b="1" i="1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C0A998D-4F1B-4CEB-94E9-41C87D09B665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071FDA-AE07-473B-8B0A-83495092C4EC}"/>
              </a:ext>
            </a:extLst>
          </p:cNvPr>
          <p:cNvSpPr txBox="1"/>
          <p:nvPr/>
        </p:nvSpPr>
        <p:spPr>
          <a:xfrm>
            <a:off x="1073520" y="-12125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Background</a:t>
            </a:r>
            <a:endParaRPr lang="zh-CN" altLang="en-US" sz="12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4F2923-B490-4A57-ACA7-EB111F02266D}"/>
              </a:ext>
            </a:extLst>
          </p:cNvPr>
          <p:cNvSpPr txBox="1"/>
          <p:nvPr/>
        </p:nvSpPr>
        <p:spPr>
          <a:xfrm>
            <a:off x="4999375" y="-16318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Related Papers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651B9D-3CF8-44F2-A693-C2525B1CD477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89572FF-C84A-41C1-AB04-CDDACC9B4C21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B699173-1873-48B4-BB21-5BAB94882F0F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233FD4A-4706-48BD-9115-B88662B03943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F797196-736F-456E-95B4-479125743621}"/>
              </a:ext>
            </a:extLst>
          </p:cNvPr>
          <p:cNvSpPr/>
          <p:nvPr/>
        </p:nvSpPr>
        <p:spPr>
          <a:xfrm>
            <a:off x="5134530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27D1C1B-45D1-42D1-AE0B-52C984136B66}"/>
              </a:ext>
            </a:extLst>
          </p:cNvPr>
          <p:cNvSpPr/>
          <p:nvPr/>
        </p:nvSpPr>
        <p:spPr>
          <a:xfrm>
            <a:off x="5336782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FA90CD7-C489-4B37-BC81-04B81E9D65E4}"/>
              </a:ext>
            </a:extLst>
          </p:cNvPr>
          <p:cNvSpPr/>
          <p:nvPr/>
        </p:nvSpPr>
        <p:spPr>
          <a:xfrm>
            <a:off x="4932278" y="265733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305C63A-AADF-4E66-8DB7-5C5D6FCE3DB6}"/>
              </a:ext>
            </a:extLst>
          </p:cNvPr>
          <p:cNvSpPr/>
          <p:nvPr/>
        </p:nvSpPr>
        <p:spPr>
          <a:xfrm>
            <a:off x="5777286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EC3703EF-51DD-4EAF-AE24-6A9320C24DED}"/>
              </a:ext>
            </a:extLst>
          </p:cNvPr>
          <p:cNvSpPr/>
          <p:nvPr/>
        </p:nvSpPr>
        <p:spPr>
          <a:xfrm>
            <a:off x="597953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9EE6631-D77A-4402-A768-57D3E62D1B85}"/>
              </a:ext>
            </a:extLst>
          </p:cNvPr>
          <p:cNvSpPr/>
          <p:nvPr/>
        </p:nvSpPr>
        <p:spPr>
          <a:xfrm>
            <a:off x="557503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B71292A-1247-4308-B2AA-B060C138B680}"/>
              </a:ext>
            </a:extLst>
          </p:cNvPr>
          <p:cNvSpPr/>
          <p:nvPr/>
        </p:nvSpPr>
        <p:spPr>
          <a:xfrm>
            <a:off x="6179967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2A54BC2-F0D3-4108-9FAD-88C5CE35EE03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D6B87E7-71FE-45FE-A58F-5A538686BAF2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37569CF-7AF7-42BF-B362-E08DE2E94A92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4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B986CC-79CA-4D92-8ABE-BAAD867E8912}"/>
              </a:ext>
            </a:extLst>
          </p:cNvPr>
          <p:cNvSpPr txBox="1"/>
          <p:nvPr/>
        </p:nvSpPr>
        <p:spPr>
          <a:xfrm>
            <a:off x="2807855" y="424871"/>
            <a:ext cx="5523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Outline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52B07C-B52A-4999-87B3-E511AA0EA4FF}"/>
              </a:ext>
            </a:extLst>
          </p:cNvPr>
          <p:cNvSpPr txBox="1"/>
          <p:nvPr/>
        </p:nvSpPr>
        <p:spPr>
          <a:xfrm>
            <a:off x="3786911" y="1477816"/>
            <a:ext cx="48583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Multimedia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Video Data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 Visual Analytics</a:t>
            </a:r>
            <a:endParaRPr lang="en-US" altLang="zh-CN" sz="2400" b="1" dirty="0"/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Related Papers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Media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Entertainment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Sport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Medical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Surveillance Video Vis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</a:rPr>
              <a:t>Surveillance Video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Summary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Goals and Challenges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Video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3869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17B2057-7B76-4216-8DEB-2C174F3543B1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15A83A-59E5-4966-B056-69231275EA5E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Media Video Vis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8550BEBC-D8EE-48DA-9AE6-8B5ADAD9F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0" y="3039896"/>
            <a:ext cx="4011985" cy="3014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片包含 图形用户界面&#10;&#10;描述已自动生成">
            <a:extLst>
              <a:ext uri="{FF2B5EF4-FFF2-40B4-BE49-F238E27FC236}">
                <a16:creationId xmlns:a16="http://schemas.microsoft.com/office/drawing/2014/main" id="{EB5E9A40-1870-42A8-A932-59BB9F107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02" y="3425352"/>
            <a:ext cx="3892626" cy="2629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图形用户界面&#10;&#10;描述已自动生成">
            <a:extLst>
              <a:ext uri="{FF2B5EF4-FFF2-40B4-BE49-F238E27FC236}">
                <a16:creationId xmlns:a16="http://schemas.microsoft.com/office/drawing/2014/main" id="{EB31C5B1-E518-4E91-BE6D-ECBB1C454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1" y="538442"/>
            <a:ext cx="3440662" cy="269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10D841A-E77B-4334-801B-AB476925AE2F}"/>
              </a:ext>
            </a:extLst>
          </p:cNvPr>
          <p:cNvSpPr txBox="1"/>
          <p:nvPr/>
        </p:nvSpPr>
        <p:spPr>
          <a:xfrm>
            <a:off x="424869" y="1145304"/>
            <a:ext cx="10627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Purpose</a:t>
            </a:r>
          </a:p>
          <a:p>
            <a:r>
              <a:rPr lang="en-US" altLang="zh-CN" b="1" dirty="0"/>
              <a:t>     Risk assessments on e-commerce videos.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Target User</a:t>
            </a:r>
          </a:p>
          <a:p>
            <a:r>
              <a:rPr lang="en-US" altLang="zh-CN" b="1" dirty="0"/>
              <a:t>     Video Reviewer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  <a:p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     </a:t>
            </a:r>
            <a:r>
              <a:rPr lang="en-US" altLang="zh-CN" b="1" dirty="0"/>
              <a:t>E-commerce Video Data: Visual and Audio   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145863-9AA9-48BD-8D9F-63DC80897DB0}"/>
              </a:ext>
            </a:extLst>
          </p:cNvPr>
          <p:cNvSpPr txBox="1"/>
          <p:nvPr/>
        </p:nvSpPr>
        <p:spPr>
          <a:xfrm>
            <a:off x="2277454" y="6082961"/>
            <a:ext cx="200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Video Frame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3AB201-84B5-461F-9E60-B41FF0535EC6}"/>
              </a:ext>
            </a:extLst>
          </p:cNvPr>
          <p:cNvSpPr txBox="1"/>
          <p:nvPr/>
        </p:nvSpPr>
        <p:spPr>
          <a:xfrm>
            <a:off x="6819746" y="6080862"/>
            <a:ext cx="2236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(2) Audio Content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1D230E-F294-4C5C-8975-4AC9A8DE5922}"/>
              </a:ext>
            </a:extLst>
          </p:cNvPr>
          <p:cNvSpPr txBox="1"/>
          <p:nvPr/>
        </p:nvSpPr>
        <p:spPr>
          <a:xfrm>
            <a:off x="10214794" y="3264895"/>
            <a:ext cx="544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(3)</a:t>
            </a:r>
            <a:endParaRPr lang="zh-CN" altLang="en-US" sz="14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70D4C2-AEA9-466A-A8A4-8725729946D3}"/>
              </a:ext>
            </a:extLst>
          </p:cNvPr>
          <p:cNvSpPr txBox="1"/>
          <p:nvPr/>
        </p:nvSpPr>
        <p:spPr>
          <a:xfrm>
            <a:off x="110833" y="6398601"/>
            <a:ext cx="120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T. Tang, Y. Wu, et al. “VideoModerator: A Risk-aware Framework for Multimodal Video Moderation in E-Commerce.”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521939-C739-4BB1-A278-56B89B91760D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D8E169-202B-44AA-807B-1011207403C5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51837C-8166-447C-8AB8-CC9FFDB79A34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B2C106-EACB-4397-B8E5-A762A89922CE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83A2E93-7000-4E4D-9ACD-4AAEF25BF1B1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68A00D-797A-489F-ADF7-43C0E7BAF32F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D3E4AB1-DDF2-4E29-94F3-D92E6FA232A0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99742DF-6029-48AD-8FBB-FE55369D8267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5A56DCB-FC2B-4C94-8CAC-44C9C078581F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7DD35B1-D364-4C4A-AE9B-CCE406DFC2DE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B18B0E3-59D2-4AF4-BD06-B78F3F25F1F0}"/>
              </a:ext>
            </a:extLst>
          </p:cNvPr>
          <p:cNvSpPr/>
          <p:nvPr/>
        </p:nvSpPr>
        <p:spPr>
          <a:xfrm>
            <a:off x="4974726" y="26573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17BDCC5-2A21-4009-9C62-7A4D89094A21}"/>
              </a:ext>
            </a:extLst>
          </p:cNvPr>
          <p:cNvSpPr/>
          <p:nvPr/>
        </p:nvSpPr>
        <p:spPr>
          <a:xfrm>
            <a:off x="5176978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54C4857-48DB-4D82-847C-B7178727DDCD}"/>
              </a:ext>
            </a:extLst>
          </p:cNvPr>
          <p:cNvSpPr/>
          <p:nvPr/>
        </p:nvSpPr>
        <p:spPr>
          <a:xfrm>
            <a:off x="561748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4BA4CF63-78FE-4B5A-AC1D-95380D3C2974}"/>
              </a:ext>
            </a:extLst>
          </p:cNvPr>
          <p:cNvSpPr/>
          <p:nvPr/>
        </p:nvSpPr>
        <p:spPr>
          <a:xfrm>
            <a:off x="5819734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3F78962-8609-49C9-8219-9452AB7AAC65}"/>
              </a:ext>
            </a:extLst>
          </p:cNvPr>
          <p:cNvSpPr/>
          <p:nvPr/>
        </p:nvSpPr>
        <p:spPr>
          <a:xfrm>
            <a:off x="541523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102963F-6CD4-4D34-A4CE-4ED6E866A348}"/>
              </a:ext>
            </a:extLst>
          </p:cNvPr>
          <p:cNvSpPr/>
          <p:nvPr/>
        </p:nvSpPr>
        <p:spPr>
          <a:xfrm>
            <a:off x="6020163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52FE7C3-4412-4025-B736-1AC1ECFF8649}"/>
              </a:ext>
            </a:extLst>
          </p:cNvPr>
          <p:cNvSpPr/>
          <p:nvPr/>
        </p:nvSpPr>
        <p:spPr>
          <a:xfrm>
            <a:off x="6190148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1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>
            <a:extLst>
              <a:ext uri="{FF2B5EF4-FFF2-40B4-BE49-F238E27FC236}">
                <a16:creationId xmlns:a16="http://schemas.microsoft.com/office/drawing/2014/main" id="{58CAC6EC-C32E-46F8-AD8F-814A53B0B5D5}"/>
              </a:ext>
            </a:extLst>
          </p:cNvPr>
          <p:cNvSpPr txBox="1"/>
          <p:nvPr/>
        </p:nvSpPr>
        <p:spPr>
          <a:xfrm>
            <a:off x="424869" y="1145304"/>
            <a:ext cx="10627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Visualization  </a:t>
            </a: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A089897-E5DF-4F16-A883-08F3D155BE87}"/>
              </a:ext>
            </a:extLst>
          </p:cNvPr>
          <p:cNvSpPr/>
          <p:nvPr/>
        </p:nvSpPr>
        <p:spPr>
          <a:xfrm>
            <a:off x="424869" y="507991"/>
            <a:ext cx="73891" cy="406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D5F4D59-8533-402D-88F8-710648720C97}"/>
              </a:ext>
            </a:extLst>
          </p:cNvPr>
          <p:cNvSpPr txBox="1"/>
          <p:nvPr/>
        </p:nvSpPr>
        <p:spPr>
          <a:xfrm>
            <a:off x="665012" y="449581"/>
            <a:ext cx="747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</a:rPr>
              <a:t>Media Video Vis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64CF17D-DF86-4E63-BF10-E5B46FE6074D}"/>
              </a:ext>
            </a:extLst>
          </p:cNvPr>
          <p:cNvSpPr txBox="1"/>
          <p:nvPr/>
        </p:nvSpPr>
        <p:spPr>
          <a:xfrm>
            <a:off x="424869" y="1145304"/>
            <a:ext cx="1062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DD6288C-3F32-45BC-940B-B5EF04754D9B}"/>
              </a:ext>
            </a:extLst>
          </p:cNvPr>
          <p:cNvSpPr/>
          <p:nvPr/>
        </p:nvSpPr>
        <p:spPr>
          <a:xfrm>
            <a:off x="0" y="-16731"/>
            <a:ext cx="12192000" cy="406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CA1C37-7EF9-4AB5-AF7D-448EE23B3B3D}"/>
              </a:ext>
            </a:extLst>
          </p:cNvPr>
          <p:cNvSpPr txBox="1"/>
          <p:nvPr/>
        </p:nvSpPr>
        <p:spPr>
          <a:xfrm>
            <a:off x="1100154" y="-12125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Background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9929578-14EC-44AD-A606-6985341C0B5F}"/>
              </a:ext>
            </a:extLst>
          </p:cNvPr>
          <p:cNvSpPr txBox="1"/>
          <p:nvPr/>
        </p:nvSpPr>
        <p:spPr>
          <a:xfrm>
            <a:off x="4999375" y="-16318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/>
              <a:t>Related Papers</a:t>
            </a:r>
            <a:endParaRPr lang="zh-CN" altLang="en-US" sz="1200" b="1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9F7A807-3B68-418B-BE8F-6254BA9529CB}"/>
              </a:ext>
            </a:extLst>
          </p:cNvPr>
          <p:cNvSpPr txBox="1"/>
          <p:nvPr/>
        </p:nvSpPr>
        <p:spPr>
          <a:xfrm>
            <a:off x="9651412" y="-12125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/>
              <a:t>Surveillance Video</a:t>
            </a:r>
            <a:endParaRPr lang="en-US" altLang="zh-CN" sz="1200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D417E30C-96C7-4D96-B6F5-3F8A0E041D7E}"/>
              </a:ext>
            </a:extLst>
          </p:cNvPr>
          <p:cNvSpPr/>
          <p:nvPr/>
        </p:nvSpPr>
        <p:spPr>
          <a:xfrm>
            <a:off x="1549839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E42BE3E8-8F0D-47FF-96F8-DC18E4CC976B}"/>
              </a:ext>
            </a:extLst>
          </p:cNvPr>
          <p:cNvSpPr/>
          <p:nvPr/>
        </p:nvSpPr>
        <p:spPr>
          <a:xfrm>
            <a:off x="1752091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099D7CCF-A28E-451C-BE9C-8F3687669DF0}"/>
              </a:ext>
            </a:extLst>
          </p:cNvPr>
          <p:cNvSpPr/>
          <p:nvPr/>
        </p:nvSpPr>
        <p:spPr>
          <a:xfrm>
            <a:off x="1347587" y="266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8B1048C-17E6-4A79-97A6-497792DFD436}"/>
              </a:ext>
            </a:extLst>
          </p:cNvPr>
          <p:cNvSpPr/>
          <p:nvPr/>
        </p:nvSpPr>
        <p:spPr>
          <a:xfrm>
            <a:off x="1037254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9299284B-4EF8-48EC-8147-0CCACC832C49}"/>
              </a:ext>
            </a:extLst>
          </p:cNvPr>
          <p:cNvSpPr/>
          <p:nvPr/>
        </p:nvSpPr>
        <p:spPr>
          <a:xfrm>
            <a:off x="10170290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8AA5DB3-BF73-4CC7-9C76-5BE444C42237}"/>
              </a:ext>
            </a:extLst>
          </p:cNvPr>
          <p:cNvSpPr txBox="1"/>
          <p:nvPr/>
        </p:nvSpPr>
        <p:spPr>
          <a:xfrm>
            <a:off x="5611034" y="5881623"/>
            <a:ext cx="2003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(1) Overview</a:t>
            </a:r>
            <a:endParaRPr lang="zh-CN" altLang="en-US" sz="1400" b="1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799F7A36-7D76-46C3-9863-6C2B5473EBBC}"/>
              </a:ext>
            </a:extLst>
          </p:cNvPr>
          <p:cNvSpPr/>
          <p:nvPr/>
        </p:nvSpPr>
        <p:spPr>
          <a:xfrm>
            <a:off x="10571843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DE73E0-0738-46CA-9E26-F2B9D4C1D244}"/>
              </a:ext>
            </a:extLst>
          </p:cNvPr>
          <p:cNvSpPr txBox="1"/>
          <p:nvPr/>
        </p:nvSpPr>
        <p:spPr>
          <a:xfrm>
            <a:off x="110833" y="6398601"/>
            <a:ext cx="1200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T. Tang, Y. Wu, et al. “VideoModerator: A Risk-aware Framework for Multimodal Video Moderation in E-Commerce.” </a:t>
            </a:r>
          </a:p>
          <a:p>
            <a:pPr algn="ctr"/>
            <a:r>
              <a:rPr lang="en-US" altLang="zh-CN" sz="1200" dirty="0"/>
              <a:t>IEEE Transactions on Visualization and Computer Graphics, 2021.</a:t>
            </a:r>
            <a:endParaRPr lang="zh-CN" altLang="en-US" sz="1200" dirty="0"/>
          </a:p>
        </p:txBody>
      </p:sp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C4DB30C1-41D3-4E93-89C1-23ED2BF4D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85" y="1201579"/>
            <a:ext cx="8117150" cy="4565897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F46679ED-8715-469B-99B9-8A797714F124}"/>
              </a:ext>
            </a:extLst>
          </p:cNvPr>
          <p:cNvSpPr/>
          <p:nvPr/>
        </p:nvSpPr>
        <p:spPr>
          <a:xfrm>
            <a:off x="4965848" y="26573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3BDEA2F-69BC-4C4C-815E-57B6448C227D}"/>
              </a:ext>
            </a:extLst>
          </p:cNvPr>
          <p:cNvSpPr/>
          <p:nvPr/>
        </p:nvSpPr>
        <p:spPr>
          <a:xfrm>
            <a:off x="5168100" y="265722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69F6E54-2F21-4177-A09E-6D295E3CA08D}"/>
              </a:ext>
            </a:extLst>
          </p:cNvPr>
          <p:cNvSpPr/>
          <p:nvPr/>
        </p:nvSpPr>
        <p:spPr>
          <a:xfrm>
            <a:off x="5608604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85258D7-9C8D-44FD-B6D2-73B0ED0535C8}"/>
              </a:ext>
            </a:extLst>
          </p:cNvPr>
          <p:cNvSpPr/>
          <p:nvPr/>
        </p:nvSpPr>
        <p:spPr>
          <a:xfrm>
            <a:off x="5810856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1AB67BB-6847-4C9F-866F-F3ABE697C5A7}"/>
              </a:ext>
            </a:extLst>
          </p:cNvPr>
          <p:cNvSpPr/>
          <p:nvPr/>
        </p:nvSpPr>
        <p:spPr>
          <a:xfrm>
            <a:off x="5406352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460DF3E-A69C-4159-94BA-49F0D264DF6C}"/>
              </a:ext>
            </a:extLst>
          </p:cNvPr>
          <p:cNvSpPr/>
          <p:nvPr/>
        </p:nvSpPr>
        <p:spPr>
          <a:xfrm>
            <a:off x="6011285" y="265400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6DF5CC4-C103-4838-92DE-79FE153C3A1E}"/>
              </a:ext>
            </a:extLst>
          </p:cNvPr>
          <p:cNvSpPr/>
          <p:nvPr/>
        </p:nvSpPr>
        <p:spPr>
          <a:xfrm>
            <a:off x="6181270" y="265389"/>
            <a:ext cx="72000" cy="7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7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15760</TotalTime>
  <Words>1982</Words>
  <Application>Microsoft Office PowerPoint</Application>
  <PresentationFormat>宽屏</PresentationFormat>
  <Paragraphs>414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 童</cp:lastModifiedBy>
  <cp:revision>583</cp:revision>
  <dcterms:created xsi:type="dcterms:W3CDTF">2021-09-03T11:37:06Z</dcterms:created>
  <dcterms:modified xsi:type="dcterms:W3CDTF">2022-07-04T02:38:18Z</dcterms:modified>
</cp:coreProperties>
</file>